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16"/>
  </p:notesMasterIdLst>
  <p:sldIdLst>
    <p:sldId id="256" r:id="rId2"/>
    <p:sldId id="257" r:id="rId3"/>
    <p:sldId id="258" r:id="rId4"/>
    <p:sldId id="263" r:id="rId5"/>
    <p:sldId id="259" r:id="rId6"/>
    <p:sldId id="260" r:id="rId7"/>
    <p:sldId id="261" r:id="rId8"/>
    <p:sldId id="268" r:id="rId9"/>
    <p:sldId id="264" r:id="rId10"/>
    <p:sldId id="265" r:id="rId11"/>
    <p:sldId id="266" r:id="rId12"/>
    <p:sldId id="267" r:id="rId13"/>
    <p:sldId id="269" r:id="rId14"/>
    <p:sldId id="270"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70" d="100"/>
          <a:sy n="70" d="100"/>
        </p:scale>
        <p:origin x="120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2" Type="http://schemas.openxmlformats.org/officeDocument/2006/relationships/oleObject" Target="file:///C:\Publikationen-UR\AGV-Artikel\Labour%20Force%20Anteile%20(1).xlsx"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lineChart>
        <c:grouping val="standard"/>
        <c:varyColors val="0"/>
        <c:ser>
          <c:idx val="0"/>
          <c:order val="0"/>
          <c:tx>
            <c:strRef>
              <c:f>Sheet1!$A$6</c:f>
              <c:strCache>
                <c:ptCount val="1"/>
                <c:pt idx="0">
                  <c:v>In education (apprenticeship)</c:v>
                </c:pt>
              </c:strCache>
            </c:strRef>
          </c:tx>
          <c:spPr>
            <a:ln w="50800">
              <a:solidFill>
                <a:srgbClr val="FFC000"/>
              </a:solidFill>
            </a:ln>
          </c:spPr>
          <c:cat>
            <c:numRef>
              <c:f>Sheet1!$B$1:$I$1</c:f>
              <c:numCache>
                <c:formatCode>General</c:formatCode>
                <c:ptCount val="8"/>
                <c:pt idx="0">
                  <c:v>1996</c:v>
                </c:pt>
                <c:pt idx="1">
                  <c:v>1999</c:v>
                </c:pt>
                <c:pt idx="2">
                  <c:v>2000</c:v>
                </c:pt>
                <c:pt idx="3">
                  <c:v>2002</c:v>
                </c:pt>
                <c:pt idx="4">
                  <c:v>2005</c:v>
                </c:pt>
                <c:pt idx="5">
                  <c:v>2008</c:v>
                </c:pt>
                <c:pt idx="6">
                  <c:v>2011</c:v>
                </c:pt>
                <c:pt idx="7">
                  <c:v>2013</c:v>
                </c:pt>
              </c:numCache>
            </c:numRef>
          </c:cat>
          <c:val>
            <c:numRef>
              <c:f>Sheet1!$B$6:$I$6</c:f>
              <c:numCache>
                <c:formatCode>General</c:formatCode>
                <c:ptCount val="8"/>
                <c:pt idx="0">
                  <c:v>5.7</c:v>
                </c:pt>
                <c:pt idx="1">
                  <c:v>5.7</c:v>
                </c:pt>
                <c:pt idx="2">
                  <c:v>5.3</c:v>
                </c:pt>
                <c:pt idx="3">
                  <c:v>5.5</c:v>
                </c:pt>
                <c:pt idx="4">
                  <c:v>5.7</c:v>
                </c:pt>
                <c:pt idx="5">
                  <c:v>5.9</c:v>
                </c:pt>
                <c:pt idx="6">
                  <c:v>6.3</c:v>
                </c:pt>
                <c:pt idx="7">
                  <c:v>5.4</c:v>
                </c:pt>
              </c:numCache>
            </c:numRef>
          </c:val>
          <c:smooth val="0"/>
          <c:extLst xmlns:c16r2="http://schemas.microsoft.com/office/drawing/2015/06/chart">
            <c:ext xmlns:c16="http://schemas.microsoft.com/office/drawing/2014/chart" uri="{C3380CC4-5D6E-409C-BE32-E72D297353CC}">
              <c16:uniqueId val="{00000000-CCAE-464F-AC72-FA9A40E72F04}"/>
            </c:ext>
          </c:extLst>
        </c:ser>
        <c:ser>
          <c:idx val="1"/>
          <c:order val="1"/>
          <c:tx>
            <c:strRef>
              <c:f>Sheet1!$A$2</c:f>
              <c:strCache>
                <c:ptCount val="1"/>
                <c:pt idx="0">
                  <c:v>compulory education only</c:v>
                </c:pt>
              </c:strCache>
            </c:strRef>
          </c:tx>
          <c:cat>
            <c:numRef>
              <c:f>Sheet1!$B$1:$I$1</c:f>
              <c:numCache>
                <c:formatCode>General</c:formatCode>
                <c:ptCount val="8"/>
                <c:pt idx="0">
                  <c:v>1996</c:v>
                </c:pt>
                <c:pt idx="1">
                  <c:v>1999</c:v>
                </c:pt>
                <c:pt idx="2">
                  <c:v>2000</c:v>
                </c:pt>
                <c:pt idx="3">
                  <c:v>2002</c:v>
                </c:pt>
                <c:pt idx="4">
                  <c:v>2005</c:v>
                </c:pt>
                <c:pt idx="5">
                  <c:v>2008</c:v>
                </c:pt>
                <c:pt idx="6">
                  <c:v>2011</c:v>
                </c:pt>
                <c:pt idx="7">
                  <c:v>2013</c:v>
                </c:pt>
              </c:numCache>
            </c:numRef>
          </c:cat>
          <c:val>
            <c:numRef>
              <c:f>Sheet1!$B$2:$I$2</c:f>
              <c:numCache>
                <c:formatCode>General</c:formatCode>
                <c:ptCount val="8"/>
                <c:pt idx="0">
                  <c:v>26.6</c:v>
                </c:pt>
                <c:pt idx="1">
                  <c:v>29.3</c:v>
                </c:pt>
                <c:pt idx="2">
                  <c:v>27.9</c:v>
                </c:pt>
                <c:pt idx="3">
                  <c:v>27</c:v>
                </c:pt>
                <c:pt idx="4">
                  <c:v>22.7</c:v>
                </c:pt>
                <c:pt idx="5">
                  <c:v>23.1</c:v>
                </c:pt>
                <c:pt idx="6">
                  <c:v>19.8</c:v>
                </c:pt>
                <c:pt idx="7">
                  <c:v>21.1</c:v>
                </c:pt>
              </c:numCache>
            </c:numRef>
          </c:val>
          <c:smooth val="0"/>
          <c:extLst xmlns:c16r2="http://schemas.microsoft.com/office/drawing/2015/06/chart">
            <c:ext xmlns:c16="http://schemas.microsoft.com/office/drawing/2014/chart" uri="{C3380CC4-5D6E-409C-BE32-E72D297353CC}">
              <c16:uniqueId val="{00000001-CCAE-464F-AC72-FA9A40E72F04}"/>
            </c:ext>
          </c:extLst>
        </c:ser>
        <c:ser>
          <c:idx val="2"/>
          <c:order val="2"/>
          <c:tx>
            <c:strRef>
              <c:f>Sheet1!$A$3</c:f>
              <c:strCache>
                <c:ptCount val="1"/>
                <c:pt idx="0">
                  <c:v>Federal VET Diploma</c:v>
                </c:pt>
              </c:strCache>
            </c:strRef>
          </c:tx>
          <c:spPr>
            <a:ln w="53975">
              <a:solidFill>
                <a:srgbClr val="00B0F0"/>
              </a:solidFill>
            </a:ln>
          </c:spPr>
          <c:marker>
            <c:spPr>
              <a:solidFill>
                <a:srgbClr val="00B0F0"/>
              </a:solidFill>
            </c:spPr>
          </c:marker>
          <c:cat>
            <c:numRef>
              <c:f>Sheet1!$B$1:$I$1</c:f>
              <c:numCache>
                <c:formatCode>General</c:formatCode>
                <c:ptCount val="8"/>
                <c:pt idx="0">
                  <c:v>1996</c:v>
                </c:pt>
                <c:pt idx="1">
                  <c:v>1999</c:v>
                </c:pt>
                <c:pt idx="2">
                  <c:v>2000</c:v>
                </c:pt>
                <c:pt idx="3">
                  <c:v>2002</c:v>
                </c:pt>
                <c:pt idx="4">
                  <c:v>2005</c:v>
                </c:pt>
                <c:pt idx="5">
                  <c:v>2008</c:v>
                </c:pt>
                <c:pt idx="6">
                  <c:v>2011</c:v>
                </c:pt>
                <c:pt idx="7">
                  <c:v>2013</c:v>
                </c:pt>
              </c:numCache>
            </c:numRef>
          </c:cat>
          <c:val>
            <c:numRef>
              <c:f>Sheet1!$B$3:$I$3</c:f>
              <c:numCache>
                <c:formatCode>General</c:formatCode>
                <c:ptCount val="8"/>
                <c:pt idx="0">
                  <c:v>49.6</c:v>
                </c:pt>
                <c:pt idx="1">
                  <c:v>47</c:v>
                </c:pt>
                <c:pt idx="2">
                  <c:v>47.8</c:v>
                </c:pt>
                <c:pt idx="3">
                  <c:v>44.8</c:v>
                </c:pt>
                <c:pt idx="4">
                  <c:v>50.5</c:v>
                </c:pt>
                <c:pt idx="5">
                  <c:v>47.9</c:v>
                </c:pt>
                <c:pt idx="6">
                  <c:v>49.2</c:v>
                </c:pt>
                <c:pt idx="7">
                  <c:v>48</c:v>
                </c:pt>
              </c:numCache>
            </c:numRef>
          </c:val>
          <c:smooth val="0"/>
          <c:extLst xmlns:c16r2="http://schemas.microsoft.com/office/drawing/2015/06/chart">
            <c:ext xmlns:c16="http://schemas.microsoft.com/office/drawing/2014/chart" uri="{C3380CC4-5D6E-409C-BE32-E72D297353CC}">
              <c16:uniqueId val="{00000002-CCAE-464F-AC72-FA9A40E72F04}"/>
            </c:ext>
          </c:extLst>
        </c:ser>
        <c:ser>
          <c:idx val="3"/>
          <c:order val="3"/>
          <c:tx>
            <c:strRef>
              <c:f>Sheet1!$A$4</c:f>
              <c:strCache>
                <c:ptCount val="1"/>
                <c:pt idx="0">
                  <c:v>Professional Education Diploma or University of Applied Sciences</c:v>
                </c:pt>
              </c:strCache>
            </c:strRef>
          </c:tx>
          <c:spPr>
            <a:ln w="53975">
              <a:solidFill>
                <a:srgbClr val="00B050"/>
              </a:solidFill>
            </a:ln>
          </c:spPr>
          <c:cat>
            <c:numRef>
              <c:f>Sheet1!$B$1:$I$1</c:f>
              <c:numCache>
                <c:formatCode>General</c:formatCode>
                <c:ptCount val="8"/>
                <c:pt idx="0">
                  <c:v>1996</c:v>
                </c:pt>
                <c:pt idx="1">
                  <c:v>1999</c:v>
                </c:pt>
                <c:pt idx="2">
                  <c:v>2000</c:v>
                </c:pt>
                <c:pt idx="3">
                  <c:v>2002</c:v>
                </c:pt>
                <c:pt idx="4">
                  <c:v>2005</c:v>
                </c:pt>
                <c:pt idx="5">
                  <c:v>2008</c:v>
                </c:pt>
                <c:pt idx="6">
                  <c:v>2011</c:v>
                </c:pt>
                <c:pt idx="7">
                  <c:v>2013</c:v>
                </c:pt>
              </c:numCache>
            </c:numRef>
          </c:cat>
          <c:val>
            <c:numRef>
              <c:f>Sheet1!$B$4:$I$4</c:f>
              <c:numCache>
                <c:formatCode>General</c:formatCode>
                <c:ptCount val="8"/>
                <c:pt idx="0">
                  <c:v>14.1</c:v>
                </c:pt>
                <c:pt idx="1">
                  <c:v>12.6</c:v>
                </c:pt>
                <c:pt idx="2">
                  <c:v>13.4</c:v>
                </c:pt>
                <c:pt idx="3">
                  <c:v>16.600000000000001</c:v>
                </c:pt>
                <c:pt idx="4">
                  <c:v>14.9</c:v>
                </c:pt>
                <c:pt idx="5">
                  <c:v>15.8</c:v>
                </c:pt>
                <c:pt idx="6">
                  <c:v>16.600000000000001</c:v>
                </c:pt>
                <c:pt idx="7">
                  <c:v>16.2</c:v>
                </c:pt>
              </c:numCache>
            </c:numRef>
          </c:val>
          <c:smooth val="0"/>
          <c:extLst xmlns:c16r2="http://schemas.microsoft.com/office/drawing/2015/06/chart">
            <c:ext xmlns:c16="http://schemas.microsoft.com/office/drawing/2014/chart" uri="{C3380CC4-5D6E-409C-BE32-E72D297353CC}">
              <c16:uniqueId val="{00000003-CCAE-464F-AC72-FA9A40E72F04}"/>
            </c:ext>
          </c:extLst>
        </c:ser>
        <c:ser>
          <c:idx val="4"/>
          <c:order val="4"/>
          <c:tx>
            <c:strRef>
              <c:f>Sheet1!$A$5</c:f>
              <c:strCache>
                <c:ptCount val="1"/>
                <c:pt idx="0">
                  <c:v>Conventional University degree</c:v>
                </c:pt>
              </c:strCache>
            </c:strRef>
          </c:tx>
          <c:spPr>
            <a:ln w="53975">
              <a:solidFill>
                <a:srgbClr val="C00000"/>
              </a:solidFill>
            </a:ln>
          </c:spPr>
          <c:marker>
            <c:spPr>
              <a:solidFill>
                <a:srgbClr val="C00000"/>
              </a:solidFill>
            </c:spPr>
          </c:marker>
          <c:cat>
            <c:numRef>
              <c:f>Sheet1!$B$1:$I$1</c:f>
              <c:numCache>
                <c:formatCode>General</c:formatCode>
                <c:ptCount val="8"/>
                <c:pt idx="0">
                  <c:v>1996</c:v>
                </c:pt>
                <c:pt idx="1">
                  <c:v>1999</c:v>
                </c:pt>
                <c:pt idx="2">
                  <c:v>2000</c:v>
                </c:pt>
                <c:pt idx="3">
                  <c:v>2002</c:v>
                </c:pt>
                <c:pt idx="4">
                  <c:v>2005</c:v>
                </c:pt>
                <c:pt idx="5">
                  <c:v>2008</c:v>
                </c:pt>
                <c:pt idx="6">
                  <c:v>2011</c:v>
                </c:pt>
                <c:pt idx="7">
                  <c:v>2013</c:v>
                </c:pt>
              </c:numCache>
            </c:numRef>
          </c:cat>
          <c:val>
            <c:numRef>
              <c:f>Sheet1!$B$5:$I$5</c:f>
              <c:numCache>
                <c:formatCode>General</c:formatCode>
                <c:ptCount val="8"/>
                <c:pt idx="0">
                  <c:v>6.6</c:v>
                </c:pt>
                <c:pt idx="1">
                  <c:v>5.4</c:v>
                </c:pt>
                <c:pt idx="2">
                  <c:v>5.5</c:v>
                </c:pt>
                <c:pt idx="3">
                  <c:v>6.2</c:v>
                </c:pt>
                <c:pt idx="4">
                  <c:v>6.2</c:v>
                </c:pt>
                <c:pt idx="5">
                  <c:v>7.3</c:v>
                </c:pt>
                <c:pt idx="6">
                  <c:v>8.1</c:v>
                </c:pt>
                <c:pt idx="7">
                  <c:v>9.1999999999999993</c:v>
                </c:pt>
              </c:numCache>
            </c:numRef>
          </c:val>
          <c:smooth val="0"/>
          <c:extLst xmlns:c16r2="http://schemas.microsoft.com/office/drawing/2015/06/chart">
            <c:ext xmlns:c16="http://schemas.microsoft.com/office/drawing/2014/chart" uri="{C3380CC4-5D6E-409C-BE32-E72D297353CC}">
              <c16:uniqueId val="{00000004-CCAE-464F-AC72-FA9A40E72F04}"/>
            </c:ext>
          </c:extLst>
        </c:ser>
        <c:dLbls>
          <c:showLegendKey val="0"/>
          <c:showVal val="0"/>
          <c:showCatName val="0"/>
          <c:showSerName val="0"/>
          <c:showPercent val="0"/>
          <c:showBubbleSize val="0"/>
        </c:dLbls>
        <c:marker val="1"/>
        <c:smooth val="0"/>
        <c:axId val="427460016"/>
        <c:axId val="427460408"/>
      </c:lineChart>
      <c:catAx>
        <c:axId val="427460016"/>
        <c:scaling>
          <c:orientation val="minMax"/>
        </c:scaling>
        <c:delete val="0"/>
        <c:axPos val="b"/>
        <c:title>
          <c:tx>
            <c:rich>
              <a:bodyPr/>
              <a:lstStyle/>
              <a:p>
                <a:pPr>
                  <a:defRPr/>
                </a:pPr>
                <a:r>
                  <a:rPr lang="en-US"/>
                  <a:t>Survey rounds of the KOF-Innovations-Panel</a:t>
                </a:r>
              </a:p>
            </c:rich>
          </c:tx>
          <c:layout/>
          <c:overlay val="0"/>
        </c:title>
        <c:numFmt formatCode="General" sourceLinked="1"/>
        <c:majorTickMark val="none"/>
        <c:minorTickMark val="none"/>
        <c:tickLblPos val="nextTo"/>
        <c:crossAx val="427460408"/>
        <c:crosses val="autoZero"/>
        <c:auto val="1"/>
        <c:lblAlgn val="ctr"/>
        <c:lblOffset val="100"/>
        <c:noMultiLvlLbl val="0"/>
      </c:catAx>
      <c:valAx>
        <c:axId val="427460408"/>
        <c:scaling>
          <c:orientation val="minMax"/>
        </c:scaling>
        <c:delete val="0"/>
        <c:axPos val="l"/>
        <c:majorGridlines/>
        <c:title>
          <c:tx>
            <c:rich>
              <a:bodyPr/>
              <a:lstStyle/>
              <a:p>
                <a:pPr>
                  <a:defRPr/>
                </a:pPr>
                <a:r>
                  <a:rPr lang="en-US" dirty="0"/>
                  <a:t>Percentage of employees with highest education</a:t>
                </a:r>
                <a:r>
                  <a:rPr lang="en-US" baseline="0" dirty="0"/>
                  <a:t> degree</a:t>
                </a:r>
                <a:endParaRPr lang="en-US" dirty="0"/>
              </a:p>
            </c:rich>
          </c:tx>
          <c:layout/>
          <c:overlay val="0"/>
        </c:title>
        <c:numFmt formatCode="General" sourceLinked="1"/>
        <c:majorTickMark val="none"/>
        <c:minorTickMark val="none"/>
        <c:tickLblPos val="nextTo"/>
        <c:crossAx val="427460016"/>
        <c:crosses val="autoZero"/>
        <c:crossBetween val="between"/>
      </c:valAx>
    </c:plotArea>
    <c:legend>
      <c:legendPos val="r"/>
      <c:layout>
        <c:manualLayout>
          <c:xMode val="edge"/>
          <c:yMode val="edge"/>
          <c:x val="0.66059139784946241"/>
          <c:y val="0.24413252031131683"/>
          <c:w val="0.32865591397849464"/>
          <c:h val="0.50219026309346904"/>
        </c:manualLayout>
      </c:layout>
      <c:overlay val="0"/>
    </c:legend>
    <c:plotVisOnly val="1"/>
    <c:dispBlanksAs val="gap"/>
    <c:showDLblsOverMax val="0"/>
  </c:chart>
  <c:externalData r:id="rId2">
    <c:autoUpdate val="0"/>
  </c:externalData>
</c:chartSpace>
</file>

<file path=ppt/drawings/_rels/vmlDrawing1.v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9D51A5-5692-4CFA-90ED-3A21CFB0D8FE}" type="datetimeFigureOut">
              <a:rPr lang="en-US" smtClean="0"/>
              <a:t>7/24/2018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8AED792-F54B-4964-BFB4-406A38AD0B6D}" type="slidenum">
              <a:rPr lang="en-US" smtClean="0"/>
              <a:t>‹#›</a:t>
            </a:fld>
            <a:endParaRPr lang="en-US"/>
          </a:p>
        </p:txBody>
      </p:sp>
    </p:spTree>
    <p:extLst>
      <p:ext uri="{BB962C8B-B14F-4D97-AF65-F5344CB8AC3E}">
        <p14:creationId xmlns:p14="http://schemas.microsoft.com/office/powerpoint/2010/main" val="36166366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lienbildplatzhalter 1"/>
          <p:cNvSpPr>
            <a:spLocks noGrp="1" noRot="1" noChangeAspect="1" noTextEdit="1"/>
          </p:cNvSpPr>
          <p:nvPr>
            <p:ph type="sldImg"/>
          </p:nvPr>
        </p:nvSpPr>
        <p:spPr>
          <a:xfrm>
            <a:off x="1371600" y="1143000"/>
            <a:ext cx="4114800" cy="3086100"/>
          </a:xfrm>
          <a:ln/>
        </p:spPr>
      </p:sp>
      <p:sp>
        <p:nvSpPr>
          <p:cNvPr id="38915" name="Notizenplatzhalt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buFontTx/>
              <a:buChar char="•"/>
            </a:pPr>
            <a:r>
              <a:rPr lang="en-GB" altLang="en-US">
                <a:latin typeface="Arial" panose="020B0604020202020204" pitchFamily="34" charset="0"/>
              </a:rPr>
              <a:t>The high permeability of the system allows for a multitude of career paths.</a:t>
            </a:r>
          </a:p>
          <a:p>
            <a:pPr eaLnBrk="1" hangingPunct="1">
              <a:spcBef>
                <a:spcPct val="0"/>
              </a:spcBef>
              <a:buFontTx/>
              <a:buChar char="•"/>
            </a:pPr>
            <a:r>
              <a:rPr lang="en-GB" altLang="en-US">
                <a:latin typeface="Arial" panose="020B0604020202020204" pitchFamily="34" charset="0"/>
              </a:rPr>
              <a:t>For example: The programmes available in higher education (PET) for holders of a VET diploma allow for a wide range of career opportunities, for example in middle and upper management, or as a specialist in a specific field.</a:t>
            </a:r>
          </a:p>
          <a:p>
            <a:pPr eaLnBrk="1" hangingPunct="1">
              <a:spcBef>
                <a:spcPct val="0"/>
              </a:spcBef>
              <a:buFontTx/>
              <a:buChar char="•"/>
            </a:pPr>
            <a:r>
              <a:rPr lang="en-GB" altLang="en-US">
                <a:latin typeface="Arial" panose="020B0604020202020204" pitchFamily="34" charset="0"/>
              </a:rPr>
              <a:t>Another example: Practically oriented education and training can be combined with academic education. This is highly valued on the job market.</a:t>
            </a:r>
          </a:p>
          <a:p>
            <a:pPr eaLnBrk="1" hangingPunct="1">
              <a:buFontTx/>
              <a:buChar char="•"/>
            </a:pPr>
            <a:r>
              <a:rPr lang="en-GB" altLang="en-US">
                <a:latin typeface="Arial" panose="020B0604020202020204" pitchFamily="34" charset="0"/>
              </a:rPr>
              <a:t>Throughout the system, there are no dead ends: “With every degree there come further education options”. VET thus is a very solid foundation for lifelong learning.</a:t>
            </a:r>
          </a:p>
          <a:p>
            <a:pPr eaLnBrk="1" hangingPunct="1">
              <a:buFontTx/>
              <a:buChar char="•"/>
            </a:pPr>
            <a:r>
              <a:rPr lang="en-GB" altLang="en-US">
                <a:latin typeface="Arial" panose="020B0604020202020204" pitchFamily="34" charset="0"/>
              </a:rPr>
              <a:t>These features make the VET pathway highly attractive for young people.</a:t>
            </a:r>
          </a:p>
          <a:p>
            <a:pPr eaLnBrk="1" hangingPunct="1"/>
            <a:r>
              <a:rPr lang="en-GB" altLang="en-US">
                <a:latin typeface="Arial" panose="020B0604020202020204" pitchFamily="34" charset="0"/>
              </a:rPr>
              <a:t>___</a:t>
            </a:r>
          </a:p>
          <a:p>
            <a:pPr eaLnBrk="1" hangingPunct="1"/>
            <a:r>
              <a:rPr lang="en-GB" altLang="en-US">
                <a:latin typeface="Arial" panose="020B0604020202020204" pitchFamily="34" charset="0"/>
              </a:rPr>
              <a:t>Per year there are 235 000 VET students (upper secondary education);</a:t>
            </a:r>
          </a:p>
          <a:p>
            <a:pPr eaLnBrk="1" hangingPunct="1"/>
            <a:r>
              <a:rPr lang="en-GB" altLang="en-US">
                <a:latin typeface="Arial" panose="020B0604020202020204" pitchFamily="34" charset="0"/>
              </a:rPr>
              <a:t>50 000 PET students (tertiary, higher vocational education and training); </a:t>
            </a:r>
          </a:p>
          <a:p>
            <a:pPr eaLnBrk="1" hangingPunct="1"/>
            <a:r>
              <a:rPr lang="en-GB" altLang="en-US">
                <a:latin typeface="Arial" panose="020B0604020202020204" pitchFamily="34" charset="0"/>
              </a:rPr>
              <a:t>63 000 Universities of applied sciences (UAS) students (tertiary, university level).</a:t>
            </a:r>
          </a:p>
        </p:txBody>
      </p:sp>
      <p:sp>
        <p:nvSpPr>
          <p:cNvPr id="38916" name="Foliennummernplatzhalt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7836">
              <a:spcBef>
                <a:spcPct val="30000"/>
              </a:spcBef>
              <a:defRPr sz="1200">
                <a:solidFill>
                  <a:schemeClr val="tx1"/>
                </a:solidFill>
                <a:latin typeface="Arial" panose="020B0604020202020204" pitchFamily="34" charset="0"/>
              </a:defRPr>
            </a:lvl1pPr>
            <a:lvl2pPr marL="737912" indent="-280060" defTabSz="907836">
              <a:spcBef>
                <a:spcPct val="30000"/>
              </a:spcBef>
              <a:defRPr sz="1200">
                <a:solidFill>
                  <a:schemeClr val="tx1"/>
                </a:solidFill>
                <a:latin typeface="Arial" panose="020B0604020202020204" pitchFamily="34" charset="0"/>
              </a:defRPr>
            </a:lvl2pPr>
            <a:lvl3pPr marL="1137548" indent="-223419" defTabSz="907836">
              <a:spcBef>
                <a:spcPct val="30000"/>
              </a:spcBef>
              <a:defRPr sz="1200">
                <a:solidFill>
                  <a:schemeClr val="tx1"/>
                </a:solidFill>
                <a:latin typeface="Arial" panose="020B0604020202020204" pitchFamily="34" charset="0"/>
              </a:defRPr>
            </a:lvl3pPr>
            <a:lvl4pPr marL="1592252" indent="-223419" defTabSz="907836">
              <a:spcBef>
                <a:spcPct val="30000"/>
              </a:spcBef>
              <a:defRPr sz="1200">
                <a:solidFill>
                  <a:schemeClr val="tx1"/>
                </a:solidFill>
                <a:latin typeface="Arial" panose="020B0604020202020204" pitchFamily="34" charset="0"/>
              </a:defRPr>
            </a:lvl4pPr>
            <a:lvl5pPr marL="2051676" indent="-223419" defTabSz="907836">
              <a:spcBef>
                <a:spcPct val="30000"/>
              </a:spcBef>
              <a:defRPr sz="1200">
                <a:solidFill>
                  <a:schemeClr val="tx1"/>
                </a:solidFill>
                <a:latin typeface="Arial" panose="020B0604020202020204" pitchFamily="34" charset="0"/>
              </a:defRPr>
            </a:lvl5pPr>
            <a:lvl6pPr marL="2504807" indent="-223419" defTabSz="907836" eaLnBrk="0" fontAlgn="base" hangingPunct="0">
              <a:spcBef>
                <a:spcPct val="30000"/>
              </a:spcBef>
              <a:spcAft>
                <a:spcPct val="0"/>
              </a:spcAft>
              <a:defRPr sz="1200">
                <a:solidFill>
                  <a:schemeClr val="tx1"/>
                </a:solidFill>
                <a:latin typeface="Arial" panose="020B0604020202020204" pitchFamily="34" charset="0"/>
              </a:defRPr>
            </a:lvl6pPr>
            <a:lvl7pPr marL="2957938" indent="-223419" defTabSz="907836" eaLnBrk="0" fontAlgn="base" hangingPunct="0">
              <a:spcBef>
                <a:spcPct val="30000"/>
              </a:spcBef>
              <a:spcAft>
                <a:spcPct val="0"/>
              </a:spcAft>
              <a:defRPr sz="1200">
                <a:solidFill>
                  <a:schemeClr val="tx1"/>
                </a:solidFill>
                <a:latin typeface="Arial" panose="020B0604020202020204" pitchFamily="34" charset="0"/>
              </a:defRPr>
            </a:lvl7pPr>
            <a:lvl8pPr marL="3411069" indent="-223419" defTabSz="907836" eaLnBrk="0" fontAlgn="base" hangingPunct="0">
              <a:spcBef>
                <a:spcPct val="30000"/>
              </a:spcBef>
              <a:spcAft>
                <a:spcPct val="0"/>
              </a:spcAft>
              <a:defRPr sz="1200">
                <a:solidFill>
                  <a:schemeClr val="tx1"/>
                </a:solidFill>
                <a:latin typeface="Arial" panose="020B0604020202020204" pitchFamily="34" charset="0"/>
              </a:defRPr>
            </a:lvl8pPr>
            <a:lvl9pPr marL="3864200" indent="-223419" defTabSz="907836"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0B8D5BFF-C475-4EA7-BDBD-BAF93CFCCAA6}" type="slidenum">
              <a:rPr lang="de-CH" altLang="en-US" sz="1300"/>
              <a:pPr>
                <a:spcBef>
                  <a:spcPct val="0"/>
                </a:spcBef>
              </a:pPr>
              <a:t>2</a:t>
            </a:fld>
            <a:endParaRPr lang="de-CH" altLang="en-US" sz="1300"/>
          </a:p>
        </p:txBody>
      </p:sp>
    </p:spTree>
    <p:extLst>
      <p:ext uri="{BB962C8B-B14F-4D97-AF65-F5344CB8AC3E}">
        <p14:creationId xmlns:p14="http://schemas.microsoft.com/office/powerpoint/2010/main" val="3522017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olienbildplatzhalter 1"/>
          <p:cNvSpPr>
            <a:spLocks noGrp="1" noRot="1" noChangeAspect="1" noTextEdit="1"/>
          </p:cNvSpPr>
          <p:nvPr>
            <p:ph type="sldImg"/>
          </p:nvPr>
        </p:nvSpPr>
        <p:spPr>
          <a:ln/>
        </p:spPr>
      </p:sp>
      <p:sp>
        <p:nvSpPr>
          <p:cNvPr id="3" name="Notizenplatzhalter 2"/>
          <p:cNvSpPr>
            <a:spLocks noGrp="1"/>
          </p:cNvSpPr>
          <p:nvPr>
            <p:ph type="body" idx="1"/>
          </p:nvPr>
        </p:nvSpPr>
        <p:spPr/>
        <p:txBody>
          <a:bodyPr>
            <a:normAutofit/>
          </a:bodyPr>
          <a:lstStyle/>
          <a:p>
            <a:pPr defTabSz="905755">
              <a:defRPr/>
            </a:pPr>
            <a:r>
              <a:rPr lang="en-GB" dirty="0">
                <a:cs typeface="Arial" charset="0"/>
              </a:rPr>
              <a:t>In dual-track VET, the practical training courses are carried out by host companies.</a:t>
            </a:r>
          </a:p>
          <a:p>
            <a:pPr defTabSz="905755">
              <a:defRPr/>
            </a:pPr>
            <a:endParaRPr lang="en-US" dirty="0">
              <a:latin typeface="+mn-lt"/>
            </a:endParaRPr>
          </a:p>
          <a:p>
            <a:pPr defTabSz="905755">
              <a:defRPr/>
            </a:pPr>
            <a:r>
              <a:rPr lang="en-US" dirty="0">
                <a:latin typeface="+mn-lt"/>
              </a:rPr>
              <a:t>The mix of learning in school and at work that comprise the Swiss system ensures that employees become productive more quickly and efficiently, thereby saving on labor adjustment costs.  </a:t>
            </a:r>
          </a:p>
          <a:p>
            <a:pPr defTabSz="905755">
              <a:defRPr/>
            </a:pPr>
            <a:endParaRPr lang="en-US" dirty="0">
              <a:latin typeface="+mn-lt"/>
            </a:endParaRPr>
          </a:p>
          <a:p>
            <a:pPr defTabSz="905755">
              <a:defRPr/>
            </a:pPr>
            <a:r>
              <a:rPr lang="en-US" dirty="0">
                <a:latin typeface="+mn-lt"/>
              </a:rPr>
              <a:t>Finally, and a nuance with considerable importance, while many countries with dual-track VET systems train some apprentices in virtual or simulated situations located next to, but not in the “real work,” in Switzerland, young people work directly on the job from the first days of their contract with the company.</a:t>
            </a:r>
          </a:p>
          <a:p>
            <a:pPr>
              <a:defRPr/>
            </a:pPr>
            <a:endParaRPr lang="de-CH" dirty="0"/>
          </a:p>
        </p:txBody>
      </p:sp>
      <p:sp>
        <p:nvSpPr>
          <p:cNvPr id="56324" name="Foliennummernplatzhalt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0982">
              <a:spcBef>
                <a:spcPct val="30000"/>
              </a:spcBef>
              <a:defRPr sz="1200">
                <a:solidFill>
                  <a:schemeClr val="tx1"/>
                </a:solidFill>
                <a:latin typeface="Arial" panose="020B0604020202020204" pitchFamily="34" charset="0"/>
              </a:defRPr>
            </a:lvl1pPr>
            <a:lvl2pPr marL="741058" indent="-283207" defTabSz="910982">
              <a:spcBef>
                <a:spcPct val="30000"/>
              </a:spcBef>
              <a:defRPr sz="1200">
                <a:solidFill>
                  <a:schemeClr val="tx1"/>
                </a:solidFill>
                <a:latin typeface="Arial" panose="020B0604020202020204" pitchFamily="34" charset="0"/>
              </a:defRPr>
            </a:lvl2pPr>
            <a:lvl3pPr marL="1140695" indent="-226565" defTabSz="910982">
              <a:spcBef>
                <a:spcPct val="30000"/>
              </a:spcBef>
              <a:defRPr sz="1200">
                <a:solidFill>
                  <a:schemeClr val="tx1"/>
                </a:solidFill>
                <a:latin typeface="Arial" panose="020B0604020202020204" pitchFamily="34" charset="0"/>
              </a:defRPr>
            </a:lvl3pPr>
            <a:lvl4pPr marL="1595398" indent="-226565" defTabSz="910982">
              <a:spcBef>
                <a:spcPct val="30000"/>
              </a:spcBef>
              <a:defRPr sz="1200">
                <a:solidFill>
                  <a:schemeClr val="tx1"/>
                </a:solidFill>
                <a:latin typeface="Arial" panose="020B0604020202020204" pitchFamily="34" charset="0"/>
              </a:defRPr>
            </a:lvl4pPr>
            <a:lvl5pPr marL="2054823" indent="-226565" defTabSz="910982">
              <a:spcBef>
                <a:spcPct val="30000"/>
              </a:spcBef>
              <a:defRPr sz="1200">
                <a:solidFill>
                  <a:schemeClr val="tx1"/>
                </a:solidFill>
                <a:latin typeface="Arial" panose="020B0604020202020204" pitchFamily="34" charset="0"/>
              </a:defRPr>
            </a:lvl5pPr>
            <a:lvl6pPr marL="2507954" indent="-226565" defTabSz="910982" eaLnBrk="0" fontAlgn="base" hangingPunct="0">
              <a:spcBef>
                <a:spcPct val="30000"/>
              </a:spcBef>
              <a:spcAft>
                <a:spcPct val="0"/>
              </a:spcAft>
              <a:defRPr sz="1200">
                <a:solidFill>
                  <a:schemeClr val="tx1"/>
                </a:solidFill>
                <a:latin typeface="Arial" panose="020B0604020202020204" pitchFamily="34" charset="0"/>
              </a:defRPr>
            </a:lvl6pPr>
            <a:lvl7pPr marL="2961085" indent="-226565" defTabSz="910982" eaLnBrk="0" fontAlgn="base" hangingPunct="0">
              <a:spcBef>
                <a:spcPct val="30000"/>
              </a:spcBef>
              <a:spcAft>
                <a:spcPct val="0"/>
              </a:spcAft>
              <a:defRPr sz="1200">
                <a:solidFill>
                  <a:schemeClr val="tx1"/>
                </a:solidFill>
                <a:latin typeface="Arial" panose="020B0604020202020204" pitchFamily="34" charset="0"/>
              </a:defRPr>
            </a:lvl7pPr>
            <a:lvl8pPr marL="3414216" indent="-226565" defTabSz="910982" eaLnBrk="0" fontAlgn="base" hangingPunct="0">
              <a:spcBef>
                <a:spcPct val="30000"/>
              </a:spcBef>
              <a:spcAft>
                <a:spcPct val="0"/>
              </a:spcAft>
              <a:defRPr sz="1200">
                <a:solidFill>
                  <a:schemeClr val="tx1"/>
                </a:solidFill>
                <a:latin typeface="Arial" panose="020B0604020202020204" pitchFamily="34" charset="0"/>
              </a:defRPr>
            </a:lvl8pPr>
            <a:lvl9pPr marL="3867347" indent="-226565" defTabSz="910982"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ABD89FE9-4F04-46FB-92C4-EB310003CB33}" type="slidenum">
              <a:rPr lang="de-CH" altLang="en-US" sz="1300"/>
              <a:pPr>
                <a:spcBef>
                  <a:spcPct val="0"/>
                </a:spcBef>
              </a:pPr>
              <a:t>4</a:t>
            </a:fld>
            <a:endParaRPr lang="de-CH" altLang="en-US" sz="1300"/>
          </a:p>
        </p:txBody>
      </p:sp>
    </p:spTree>
    <p:extLst>
      <p:ext uri="{BB962C8B-B14F-4D97-AF65-F5344CB8AC3E}">
        <p14:creationId xmlns:p14="http://schemas.microsoft.com/office/powerpoint/2010/main" val="41927439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Folienbildplatzhalter 1"/>
          <p:cNvSpPr>
            <a:spLocks noGrp="1" noRot="1" noChangeAspect="1" noTextEdit="1"/>
          </p:cNvSpPr>
          <p:nvPr>
            <p:ph type="sldImg"/>
          </p:nvPr>
        </p:nvSpPr>
        <p:spPr>
          <a:ln/>
        </p:spPr>
      </p:sp>
      <p:sp>
        <p:nvSpPr>
          <p:cNvPr id="38915" name="Notizenplatzhalt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CH" altLang="en-US" b="1">
                <a:latin typeface="Arial" panose="020B0604020202020204" pitchFamily="34" charset="0"/>
              </a:rPr>
              <a:t>  </a:t>
            </a:r>
          </a:p>
        </p:txBody>
      </p:sp>
      <p:sp>
        <p:nvSpPr>
          <p:cNvPr id="38916" name="Foliennummernplatzhalt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18772">
              <a:spcBef>
                <a:spcPct val="30000"/>
              </a:spcBef>
              <a:defRPr sz="1200">
                <a:solidFill>
                  <a:schemeClr val="tx1"/>
                </a:solidFill>
                <a:latin typeface="Arial" panose="020B0604020202020204" pitchFamily="34" charset="0"/>
              </a:defRPr>
            </a:lvl1pPr>
            <a:lvl2pPr marL="747289" indent="-284756" defTabSz="918772">
              <a:spcBef>
                <a:spcPct val="30000"/>
              </a:spcBef>
              <a:defRPr sz="1200">
                <a:solidFill>
                  <a:schemeClr val="tx1"/>
                </a:solidFill>
                <a:latin typeface="Arial" panose="020B0604020202020204" pitchFamily="34" charset="0"/>
              </a:defRPr>
            </a:lvl2pPr>
            <a:lvl3pPr marL="1150038" indent="-228120" defTabSz="918772">
              <a:spcBef>
                <a:spcPct val="30000"/>
              </a:spcBef>
              <a:defRPr sz="1200">
                <a:solidFill>
                  <a:schemeClr val="tx1"/>
                </a:solidFill>
                <a:latin typeface="Arial" panose="020B0604020202020204" pitchFamily="34" charset="0"/>
              </a:defRPr>
            </a:lvl3pPr>
            <a:lvl4pPr marL="1607850" indent="-228120" defTabSz="918772">
              <a:spcBef>
                <a:spcPct val="30000"/>
              </a:spcBef>
              <a:defRPr sz="1200">
                <a:solidFill>
                  <a:schemeClr val="tx1"/>
                </a:solidFill>
                <a:latin typeface="Arial" panose="020B0604020202020204" pitchFamily="34" charset="0"/>
              </a:defRPr>
            </a:lvl4pPr>
            <a:lvl5pPr marL="2071955" indent="-228120" defTabSz="918772">
              <a:spcBef>
                <a:spcPct val="30000"/>
              </a:spcBef>
              <a:defRPr sz="1200">
                <a:solidFill>
                  <a:schemeClr val="tx1"/>
                </a:solidFill>
                <a:latin typeface="Arial" panose="020B0604020202020204" pitchFamily="34" charset="0"/>
              </a:defRPr>
            </a:lvl5pPr>
            <a:lvl6pPr marL="2525047" indent="-228120" defTabSz="918772" eaLnBrk="0" fontAlgn="base" hangingPunct="0">
              <a:spcBef>
                <a:spcPct val="30000"/>
              </a:spcBef>
              <a:spcAft>
                <a:spcPct val="0"/>
              </a:spcAft>
              <a:defRPr sz="1200">
                <a:solidFill>
                  <a:schemeClr val="tx1"/>
                </a:solidFill>
                <a:latin typeface="Arial" panose="020B0604020202020204" pitchFamily="34" charset="0"/>
              </a:defRPr>
            </a:lvl6pPr>
            <a:lvl7pPr marL="2978141" indent="-228120" defTabSz="918772" eaLnBrk="0" fontAlgn="base" hangingPunct="0">
              <a:spcBef>
                <a:spcPct val="30000"/>
              </a:spcBef>
              <a:spcAft>
                <a:spcPct val="0"/>
              </a:spcAft>
              <a:defRPr sz="1200">
                <a:solidFill>
                  <a:schemeClr val="tx1"/>
                </a:solidFill>
                <a:latin typeface="Arial" panose="020B0604020202020204" pitchFamily="34" charset="0"/>
              </a:defRPr>
            </a:lvl7pPr>
            <a:lvl8pPr marL="3431232" indent="-228120" defTabSz="918772" eaLnBrk="0" fontAlgn="base" hangingPunct="0">
              <a:spcBef>
                <a:spcPct val="30000"/>
              </a:spcBef>
              <a:spcAft>
                <a:spcPct val="0"/>
              </a:spcAft>
              <a:defRPr sz="1200">
                <a:solidFill>
                  <a:schemeClr val="tx1"/>
                </a:solidFill>
                <a:latin typeface="Arial" panose="020B0604020202020204" pitchFamily="34" charset="0"/>
              </a:defRPr>
            </a:lvl8pPr>
            <a:lvl9pPr marL="3884325" indent="-228120" defTabSz="918772"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FB7FB6CC-1223-4FD8-97F9-E97DE953900C}" type="slidenum">
              <a:rPr lang="de-CH" altLang="en-US" sz="1300"/>
              <a:pPr>
                <a:spcBef>
                  <a:spcPct val="0"/>
                </a:spcBef>
              </a:pPr>
              <a:t>6</a:t>
            </a:fld>
            <a:endParaRPr lang="de-CH" altLang="en-US" sz="1300"/>
          </a:p>
        </p:txBody>
      </p:sp>
    </p:spTree>
    <p:extLst>
      <p:ext uri="{BB962C8B-B14F-4D97-AF65-F5344CB8AC3E}">
        <p14:creationId xmlns:p14="http://schemas.microsoft.com/office/powerpoint/2010/main" val="484581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ce réservé de l'image des diapositives 1"/>
          <p:cNvSpPr>
            <a:spLocks noGrp="1" noRot="1" noChangeAspect="1" noTextEdit="1"/>
          </p:cNvSpPr>
          <p:nvPr>
            <p:ph type="sldImg"/>
          </p:nvPr>
        </p:nvSpPr>
        <p:spPr>
          <a:ln/>
        </p:spPr>
      </p:sp>
      <p:sp>
        <p:nvSpPr>
          <p:cNvPr id="48131"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spcBef>
                <a:spcPts val="409"/>
              </a:spcBef>
            </a:pPr>
            <a:r>
              <a:rPr lang="de-CH" altLang="en-US" sz="1100" b="1">
                <a:latin typeface="Arial" panose="020B0604020202020204" pitchFamily="34" charset="0"/>
              </a:rPr>
              <a:t> </a:t>
            </a:r>
            <a:endParaRPr lang="de-CH" altLang="en-US" sz="1100">
              <a:latin typeface="Arial" panose="020B0604020202020204" pitchFamily="34" charset="0"/>
            </a:endParaRPr>
          </a:p>
        </p:txBody>
      </p:sp>
      <p:sp>
        <p:nvSpPr>
          <p:cNvPr id="48132"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07836">
              <a:spcBef>
                <a:spcPct val="30000"/>
              </a:spcBef>
              <a:defRPr sz="1200">
                <a:solidFill>
                  <a:schemeClr val="tx1"/>
                </a:solidFill>
                <a:latin typeface="Arial" panose="020B0604020202020204" pitchFamily="34" charset="0"/>
              </a:defRPr>
            </a:lvl1pPr>
            <a:lvl2pPr marL="728471" indent="-275340" defTabSz="907836">
              <a:spcBef>
                <a:spcPct val="30000"/>
              </a:spcBef>
              <a:defRPr sz="1200">
                <a:solidFill>
                  <a:schemeClr val="tx1"/>
                </a:solidFill>
                <a:latin typeface="Arial" panose="020B0604020202020204" pitchFamily="34" charset="0"/>
              </a:defRPr>
            </a:lvl2pPr>
            <a:lvl3pPr marL="1123387" indent="-220272" defTabSz="907836">
              <a:spcBef>
                <a:spcPct val="30000"/>
              </a:spcBef>
              <a:defRPr sz="1200">
                <a:solidFill>
                  <a:schemeClr val="tx1"/>
                </a:solidFill>
                <a:latin typeface="Arial" panose="020B0604020202020204" pitchFamily="34" charset="0"/>
              </a:defRPr>
            </a:lvl3pPr>
            <a:lvl4pPr marL="1571798" indent="-220272" defTabSz="907836">
              <a:spcBef>
                <a:spcPct val="30000"/>
              </a:spcBef>
              <a:defRPr sz="1200">
                <a:solidFill>
                  <a:schemeClr val="tx1"/>
                </a:solidFill>
                <a:latin typeface="Arial" panose="020B0604020202020204" pitchFamily="34" charset="0"/>
              </a:defRPr>
            </a:lvl4pPr>
            <a:lvl5pPr marL="2026502" indent="-220272" defTabSz="907836">
              <a:spcBef>
                <a:spcPct val="30000"/>
              </a:spcBef>
              <a:defRPr sz="1200">
                <a:solidFill>
                  <a:schemeClr val="tx1"/>
                </a:solidFill>
                <a:latin typeface="Arial" panose="020B0604020202020204" pitchFamily="34" charset="0"/>
              </a:defRPr>
            </a:lvl5pPr>
            <a:lvl6pPr marL="2479633" indent="-220272" defTabSz="907836" eaLnBrk="0" fontAlgn="base" hangingPunct="0">
              <a:spcBef>
                <a:spcPct val="30000"/>
              </a:spcBef>
              <a:spcAft>
                <a:spcPct val="0"/>
              </a:spcAft>
              <a:defRPr sz="1200">
                <a:solidFill>
                  <a:schemeClr val="tx1"/>
                </a:solidFill>
                <a:latin typeface="Arial" panose="020B0604020202020204" pitchFamily="34" charset="0"/>
              </a:defRPr>
            </a:lvl6pPr>
            <a:lvl7pPr marL="2932764" indent="-220272" defTabSz="907836" eaLnBrk="0" fontAlgn="base" hangingPunct="0">
              <a:spcBef>
                <a:spcPct val="30000"/>
              </a:spcBef>
              <a:spcAft>
                <a:spcPct val="0"/>
              </a:spcAft>
              <a:defRPr sz="1200">
                <a:solidFill>
                  <a:schemeClr val="tx1"/>
                </a:solidFill>
                <a:latin typeface="Arial" panose="020B0604020202020204" pitchFamily="34" charset="0"/>
              </a:defRPr>
            </a:lvl7pPr>
            <a:lvl8pPr marL="3385895" indent="-220272" defTabSz="907836" eaLnBrk="0" fontAlgn="base" hangingPunct="0">
              <a:spcBef>
                <a:spcPct val="30000"/>
              </a:spcBef>
              <a:spcAft>
                <a:spcPct val="0"/>
              </a:spcAft>
              <a:defRPr sz="1200">
                <a:solidFill>
                  <a:schemeClr val="tx1"/>
                </a:solidFill>
                <a:latin typeface="Arial" panose="020B0604020202020204" pitchFamily="34" charset="0"/>
              </a:defRPr>
            </a:lvl8pPr>
            <a:lvl9pPr marL="3839026" indent="-220272" defTabSz="907836"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8101E24-0FFA-4CD2-A6E7-DC771EB99AC3}" type="slidenum">
              <a:rPr lang="de-CH" altLang="en-US" sz="1300">
                <a:cs typeface="Arial" panose="020B0604020202020204" pitchFamily="34" charset="0"/>
              </a:rPr>
              <a:pPr>
                <a:spcBef>
                  <a:spcPct val="0"/>
                </a:spcBef>
              </a:pPr>
              <a:t>7</a:t>
            </a:fld>
            <a:endParaRPr lang="de-CH" altLang="en-US" sz="1300">
              <a:cs typeface="Arial" panose="020B0604020202020204" pitchFamily="34" charset="0"/>
            </a:endParaRPr>
          </a:p>
        </p:txBody>
      </p:sp>
    </p:spTree>
    <p:extLst>
      <p:ext uri="{BB962C8B-B14F-4D97-AF65-F5344CB8AC3E}">
        <p14:creationId xmlns:p14="http://schemas.microsoft.com/office/powerpoint/2010/main" val="41769467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a:extLst>
              <a:ext uri="{FF2B5EF4-FFF2-40B4-BE49-F238E27FC236}">
                <a16:creationId xmlns:a16="http://schemas.microsoft.com/office/drawing/2014/main" xmlns="" id="{8EF92FA9-A422-5041-919D-FB740343F9A4}"/>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6" name="Notes Placeholder 2">
            <a:extLst>
              <a:ext uri="{FF2B5EF4-FFF2-40B4-BE49-F238E27FC236}">
                <a16:creationId xmlns:a16="http://schemas.microsoft.com/office/drawing/2014/main" xmlns="" id="{B1CCE099-2041-D74B-8CD3-84DB34503C7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dirty="0">
                <a:ea typeface="ＭＳ Ｐゴシック" panose="020B0600070205080204" pitchFamily="34" charset="-128"/>
              </a:rPr>
              <a:t>Red is new element</a:t>
            </a:r>
          </a:p>
        </p:txBody>
      </p:sp>
      <p:sp>
        <p:nvSpPr>
          <p:cNvPr id="26627" name="Slide Number Placeholder 3">
            <a:extLst>
              <a:ext uri="{FF2B5EF4-FFF2-40B4-BE49-F238E27FC236}">
                <a16:creationId xmlns:a16="http://schemas.microsoft.com/office/drawing/2014/main" xmlns="" id="{A5B67301-7B97-8E4D-AEBF-85E96FD567CF}"/>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ＭＳ Ｐゴシック" panose="020B0600070205080204" pitchFamily="34" charset="-128"/>
              </a:defRPr>
            </a:lvl1pPr>
            <a:lvl2pPr marL="742950" indent="-285750">
              <a:defRPr>
                <a:solidFill>
                  <a:schemeClr val="tx1"/>
                </a:solidFill>
                <a:latin typeface="Arial" panose="020B0604020202020204" pitchFamily="34" charset="0"/>
                <a:ea typeface="ＭＳ Ｐゴシック" panose="020B0600070205080204" pitchFamily="34" charset="-128"/>
              </a:defRPr>
            </a:lvl2pPr>
            <a:lvl3pPr marL="1143000" indent="-228600">
              <a:defRPr>
                <a:solidFill>
                  <a:schemeClr val="tx1"/>
                </a:solidFill>
                <a:latin typeface="Arial" panose="020B0604020202020204" pitchFamily="34" charset="0"/>
                <a:ea typeface="ＭＳ Ｐゴシック" panose="020B0600070205080204" pitchFamily="34" charset="-128"/>
              </a:defRPr>
            </a:lvl3pPr>
            <a:lvl4pPr marL="1600200" indent="-228600">
              <a:defRPr>
                <a:solidFill>
                  <a:schemeClr val="tx1"/>
                </a:solidFill>
                <a:latin typeface="Arial" panose="020B0604020202020204" pitchFamily="34" charset="0"/>
                <a:ea typeface="ＭＳ Ｐゴシック" panose="020B0600070205080204" pitchFamily="34" charset="-128"/>
              </a:defRPr>
            </a:lvl4pPr>
            <a:lvl5pPr marL="2057400" indent="-228600">
              <a:defRPr>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a:solidFill>
                  <a:schemeClr val="tx1"/>
                </a:solidFill>
                <a:latin typeface="Arial" panose="020B0604020202020204" pitchFamily="34" charset="0"/>
                <a:ea typeface="ＭＳ Ｐゴシック" panose="020B0600070205080204" pitchFamily="34" charset="-128"/>
              </a:defRPr>
            </a:lvl9pPr>
          </a:lstStyle>
          <a:p>
            <a:fld id="{7E5C24FD-AA7B-524C-951E-E5868A9347E2}" type="slidenum">
              <a:rPr lang="en-US" altLang="en-US" smtClean="0">
                <a:latin typeface="Calibri" panose="020F0502020204030204" pitchFamily="34" charset="0"/>
              </a:rPr>
              <a:pPr/>
              <a:t>13</a:t>
            </a:fld>
            <a:endParaRPr lang="en-US" altLang="en-US" dirty="0">
              <a:latin typeface="Calibri" panose="020F0502020204030204" pitchFamily="34" charset="0"/>
            </a:endParaRPr>
          </a:p>
        </p:txBody>
      </p:sp>
    </p:spTree>
    <p:extLst>
      <p:ext uri="{BB962C8B-B14F-4D97-AF65-F5344CB8AC3E}">
        <p14:creationId xmlns:p14="http://schemas.microsoft.com/office/powerpoint/2010/main" val="13481040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4D77CB3-1B2F-4A97-B9E1-7AAF684D2D88}" type="datetimeFigureOut">
              <a:rPr lang="en-US" smtClean="0"/>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3637192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D77CB3-1B2F-4A97-B9E1-7AAF684D2D88}" type="datetimeFigureOut">
              <a:rPr lang="en-US" smtClean="0"/>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38703010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D77CB3-1B2F-4A97-B9E1-7AAF684D2D88}" type="datetimeFigureOut">
              <a:rPr lang="en-US" smtClean="0"/>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9339244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D Absätze Untertitel">
    <p:spTree>
      <p:nvGrpSpPr>
        <p:cNvPr id="1" name=""/>
        <p:cNvGrpSpPr/>
        <p:nvPr/>
      </p:nvGrpSpPr>
      <p:grpSpPr>
        <a:xfrm>
          <a:off x="0" y="0"/>
          <a:ext cx="0" cy="0"/>
          <a:chOff x="0" y="0"/>
          <a:chExt cx="0" cy="0"/>
        </a:xfrm>
      </p:grpSpPr>
      <p:sp>
        <p:nvSpPr>
          <p:cNvPr id="11" name="Textplatzhalter 10"/>
          <p:cNvSpPr>
            <a:spLocks noGrp="1"/>
          </p:cNvSpPr>
          <p:nvPr>
            <p:ph type="body" sz="quarter" idx="13"/>
          </p:nvPr>
        </p:nvSpPr>
        <p:spPr>
          <a:xfrm>
            <a:off x="1296001" y="1628775"/>
            <a:ext cx="7417073" cy="4464050"/>
          </a:xfrm>
        </p:spPr>
        <p:txBody>
          <a:bodyPr>
            <a:normAutofit/>
          </a:bodyPr>
          <a:lstStyle>
            <a:lvl1pPr marL="0" marR="0" indent="0" algn="l" defTabSz="914400" rtl="0" eaLnBrk="1" fontAlgn="auto" latinLnBrk="0" hangingPunct="1">
              <a:lnSpc>
                <a:spcPct val="100000"/>
              </a:lnSpc>
              <a:spcBef>
                <a:spcPts val="0"/>
              </a:spcBef>
              <a:spcAft>
                <a:spcPts val="0"/>
              </a:spcAft>
              <a:buClrTx/>
              <a:buSzTx/>
              <a:buFont typeface="Arial" pitchFamily="34" charset="0"/>
              <a:buNone/>
              <a:tabLst/>
              <a:defRPr lang="de-DE" sz="2600" dirty="0" smtClean="0">
                <a:latin typeface="Arial" pitchFamily="34" charset="0"/>
                <a:cs typeface="Arial" pitchFamily="34" charset="0"/>
              </a:defRPr>
            </a:lvl1pPr>
          </a:lstStyle>
          <a:p>
            <a:pPr lvl="0"/>
            <a:r>
              <a:rPr lang="de-DE" noProof="0"/>
              <a:t>Textmasterformat bearbeiten</a:t>
            </a:r>
          </a:p>
          <a:p>
            <a:pPr lvl="1"/>
            <a:r>
              <a:rPr lang="de-DE" noProof="0"/>
              <a:t>Zweite Ebene</a:t>
            </a:r>
          </a:p>
          <a:p>
            <a:pPr lvl="2"/>
            <a:r>
              <a:rPr lang="de-DE" noProof="0"/>
              <a:t>Dritte Ebene</a:t>
            </a:r>
          </a:p>
          <a:p>
            <a:pPr lvl="3"/>
            <a:r>
              <a:rPr lang="de-DE" noProof="0"/>
              <a:t>Vierte Ebene</a:t>
            </a:r>
          </a:p>
          <a:p>
            <a:pPr lvl="4"/>
            <a:r>
              <a:rPr lang="de-DE" noProof="0"/>
              <a:t>Fünfte Ebene</a:t>
            </a:r>
            <a:endParaRPr lang="en-GB" noProof="0" dirty="0"/>
          </a:p>
        </p:txBody>
      </p:sp>
      <p:sp>
        <p:nvSpPr>
          <p:cNvPr id="9" name="Titel 1"/>
          <p:cNvSpPr>
            <a:spLocks noGrp="1"/>
          </p:cNvSpPr>
          <p:nvPr>
            <p:ph type="title"/>
          </p:nvPr>
        </p:nvSpPr>
        <p:spPr>
          <a:xfrm>
            <a:off x="1296001" y="269776"/>
            <a:ext cx="7452464" cy="566936"/>
          </a:xfrm>
        </p:spPr>
        <p:txBody>
          <a:bodyPr anchor="t">
            <a:noAutofit/>
          </a:bodyPr>
          <a:lstStyle>
            <a:lvl1pPr algn="l">
              <a:defRPr sz="3200" b="1">
                <a:solidFill>
                  <a:schemeClr val="tx1"/>
                </a:solidFill>
              </a:defRPr>
            </a:lvl1pPr>
          </a:lstStyle>
          <a:p>
            <a:r>
              <a:rPr lang="de-DE"/>
              <a:t>Titelmasterformat durch Klicken bearbeiten</a:t>
            </a:r>
            <a:endParaRPr lang="de-CH" dirty="0"/>
          </a:p>
        </p:txBody>
      </p:sp>
      <p:sp>
        <p:nvSpPr>
          <p:cNvPr id="13" name="Textplatzhalter 9"/>
          <p:cNvSpPr>
            <a:spLocks noGrp="1"/>
          </p:cNvSpPr>
          <p:nvPr>
            <p:ph type="body" sz="quarter" idx="14"/>
          </p:nvPr>
        </p:nvSpPr>
        <p:spPr>
          <a:xfrm>
            <a:off x="1296001" y="836613"/>
            <a:ext cx="7452464" cy="576262"/>
          </a:xfrm>
        </p:spPr>
        <p:txBody>
          <a:bodyPr>
            <a:noAutofit/>
          </a:bodyPr>
          <a:lstStyle>
            <a:lvl1pPr>
              <a:defRPr sz="3200" b="1">
                <a:solidFill>
                  <a:schemeClr val="tx1">
                    <a:lumMod val="50000"/>
                    <a:lumOff val="50000"/>
                  </a:schemeClr>
                </a:solidFill>
                <a:latin typeface="+mj-lt"/>
              </a:defRPr>
            </a:lvl1pPr>
          </a:lstStyle>
          <a:p>
            <a:pPr lvl="0"/>
            <a:r>
              <a:rPr lang="de-DE"/>
              <a:t>Textmasterformat bearbeiten</a:t>
            </a:r>
          </a:p>
        </p:txBody>
      </p:sp>
      <p:sp>
        <p:nvSpPr>
          <p:cNvPr id="5" name="Foliennummernplatzhalter 5"/>
          <p:cNvSpPr>
            <a:spLocks noGrp="1"/>
          </p:cNvSpPr>
          <p:nvPr>
            <p:ph type="sldNum" sz="quarter" idx="15"/>
          </p:nvPr>
        </p:nvSpPr>
        <p:spPr>
          <a:xfrm>
            <a:off x="8172451" y="6164265"/>
            <a:ext cx="576263" cy="365125"/>
          </a:xfrm>
        </p:spPr>
        <p:txBody>
          <a:bodyPr anchor="b"/>
          <a:lstStyle>
            <a:lvl1pPr>
              <a:defRPr sz="1000">
                <a:cs typeface="Arial" panose="020B0604020202020204" pitchFamily="34" charset="0"/>
              </a:defRPr>
            </a:lvl1pPr>
          </a:lstStyle>
          <a:p>
            <a:pPr>
              <a:defRPr/>
            </a:pPr>
            <a:fld id="{496DE945-D313-480F-B1E8-3C2B4EE0C63D}" type="slidenum">
              <a:rPr lang="de-CH" altLang="de-DE"/>
              <a:pPr>
                <a:defRPr/>
              </a:pPr>
              <a:t>‹#›</a:t>
            </a:fld>
            <a:endParaRPr lang="de-CH" altLang="de-DE"/>
          </a:p>
        </p:txBody>
      </p:sp>
      <p:sp>
        <p:nvSpPr>
          <p:cNvPr id="6" name="Fußzeilenplatzhalter 2"/>
          <p:cNvSpPr>
            <a:spLocks noGrp="1"/>
          </p:cNvSpPr>
          <p:nvPr>
            <p:ph type="ftr" sz="quarter" idx="16"/>
          </p:nvPr>
        </p:nvSpPr>
        <p:spPr>
          <a:xfrm>
            <a:off x="1295400" y="6492877"/>
            <a:ext cx="6732588" cy="365125"/>
          </a:xfrm>
        </p:spPr>
        <p:txBody>
          <a:bodyPr/>
          <a:lstStyle>
            <a:lvl1pPr algn="l">
              <a:defRPr sz="1000"/>
            </a:lvl1pPr>
          </a:lstStyle>
          <a:p>
            <a:pPr>
              <a:defRPr/>
            </a:pPr>
            <a:r>
              <a:rPr lang="en-US"/>
              <a:t>ETHZ/KOF – CEMETS Kick Off Meeting</a:t>
            </a:r>
            <a:endParaRPr lang="de-CH"/>
          </a:p>
        </p:txBody>
      </p:sp>
    </p:spTree>
    <p:extLst>
      <p:ext uri="{BB962C8B-B14F-4D97-AF65-F5344CB8AC3E}">
        <p14:creationId xmlns:p14="http://schemas.microsoft.com/office/powerpoint/2010/main" val="63098799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Inhalt Freifläche">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fld id="{6C6AE60A-B69C-4790-82F7-3882EDF23186}" type="slidenum">
              <a:rPr lang="de-DE" smtClean="0"/>
              <a:t>‹#›</a:t>
            </a:fld>
            <a:endParaRPr lang="de-DE"/>
          </a:p>
        </p:txBody>
      </p:sp>
      <p:sp>
        <p:nvSpPr>
          <p:cNvPr id="5" name="Titel 4"/>
          <p:cNvSpPr>
            <a:spLocks noGrp="1"/>
          </p:cNvSpPr>
          <p:nvPr>
            <p:ph type="title" hasCustomPrompt="1"/>
          </p:nvPr>
        </p:nvSpPr>
        <p:spPr/>
        <p:txBody>
          <a:bodyPr/>
          <a:lstStyle>
            <a:lvl1pPr>
              <a:defRPr/>
            </a:lvl1pPr>
          </a:lstStyle>
          <a:p>
            <a:r>
              <a:rPr lang="de-DE" dirty="0"/>
              <a:t>Grafiktitel</a:t>
            </a:r>
            <a:endParaRPr lang="de-CH" dirty="0"/>
          </a:p>
        </p:txBody>
      </p:sp>
      <p:sp>
        <p:nvSpPr>
          <p:cNvPr id="6" name="Fußzeilenplatzhalter 4"/>
          <p:cNvSpPr>
            <a:spLocks noGrp="1"/>
          </p:cNvSpPr>
          <p:nvPr>
            <p:ph type="ftr" sz="quarter" idx="11"/>
          </p:nvPr>
        </p:nvSpPr>
        <p:spPr>
          <a:xfrm>
            <a:off x="323850" y="6308726"/>
            <a:ext cx="7456763" cy="468312"/>
          </a:xfrm>
        </p:spPr>
        <p:txBody>
          <a:bodyPr/>
          <a:lstStyle>
            <a:lvl1pPr>
              <a:defRPr/>
            </a:lvl1pPr>
          </a:lstStyle>
          <a:p>
            <a:r>
              <a:rPr lang="en-US"/>
              <a:t>ETHZ/KOF – CEMETS Kick Off Meeting</a:t>
            </a:r>
            <a:endParaRPr lang="de-DE" dirty="0"/>
          </a:p>
        </p:txBody>
      </p:sp>
      <p:sp>
        <p:nvSpPr>
          <p:cNvPr id="8" name="Datumsplatzhalter 2"/>
          <p:cNvSpPr>
            <a:spLocks noGrp="1"/>
          </p:cNvSpPr>
          <p:nvPr>
            <p:ph type="dt" sz="half" idx="10"/>
          </p:nvPr>
        </p:nvSpPr>
        <p:spPr>
          <a:xfrm>
            <a:off x="7937624" y="6308726"/>
            <a:ext cx="612068" cy="468312"/>
          </a:xfrm>
        </p:spPr>
        <p:txBody>
          <a:bodyPr/>
          <a:lstStyle>
            <a:lvl1pPr>
              <a:defRPr/>
            </a:lvl1pPr>
          </a:lstStyle>
          <a:p>
            <a:r>
              <a:rPr lang="de-DE" smtClean="0"/>
              <a:t>27.06.2018</a:t>
            </a:r>
            <a:endParaRPr lang="de-DE" dirty="0"/>
          </a:p>
        </p:txBody>
      </p:sp>
    </p:spTree>
    <p:extLst>
      <p:ext uri="{BB962C8B-B14F-4D97-AF65-F5344CB8AC3E}">
        <p14:creationId xmlns:p14="http://schemas.microsoft.com/office/powerpoint/2010/main" val="1272369028"/>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Folgeseite_Text">
    <p:spTree>
      <p:nvGrpSpPr>
        <p:cNvPr id="1" name=""/>
        <p:cNvGrpSpPr/>
        <p:nvPr/>
      </p:nvGrpSpPr>
      <p:grpSpPr>
        <a:xfrm>
          <a:off x="0" y="0"/>
          <a:ext cx="0" cy="0"/>
          <a:chOff x="0" y="0"/>
          <a:chExt cx="0" cy="0"/>
        </a:xfrm>
      </p:grpSpPr>
      <p:sp>
        <p:nvSpPr>
          <p:cNvPr id="8" name="Titel 1"/>
          <p:cNvSpPr>
            <a:spLocks noGrp="1"/>
          </p:cNvSpPr>
          <p:nvPr>
            <p:ph type="ctrTitle"/>
          </p:nvPr>
        </p:nvSpPr>
        <p:spPr>
          <a:xfrm>
            <a:off x="1214414" y="500042"/>
            <a:ext cx="6286544" cy="714379"/>
          </a:xfrm>
          <a:prstGeom prst="rect">
            <a:avLst/>
          </a:prstGeom>
        </p:spPr>
        <p:txBody>
          <a:bodyPr/>
          <a:lstStyle>
            <a:lvl1pPr algn="l">
              <a:defRPr sz="3200"/>
            </a:lvl1pPr>
          </a:lstStyle>
          <a:p>
            <a:r>
              <a:rPr lang="de-DE"/>
              <a:t>Titelmasterformat durch Klicken bearbeiten</a:t>
            </a:r>
            <a:endParaRPr lang="de-CH" dirty="0"/>
          </a:p>
        </p:txBody>
      </p:sp>
      <p:sp>
        <p:nvSpPr>
          <p:cNvPr id="11" name="Inhaltsplatzhalter 9"/>
          <p:cNvSpPr>
            <a:spLocks noGrp="1"/>
          </p:cNvSpPr>
          <p:nvPr>
            <p:ph sz="quarter" idx="12"/>
          </p:nvPr>
        </p:nvSpPr>
        <p:spPr>
          <a:xfrm>
            <a:off x="1214414" y="1571613"/>
            <a:ext cx="7215187" cy="1857388"/>
          </a:xfrm>
          <a:prstGeom prst="rect">
            <a:avLst/>
          </a:prstGeom>
        </p:spPr>
        <p:txBody>
          <a:bodyPr/>
          <a:lstStyle>
            <a:lvl1pPr>
              <a:lnSpc>
                <a:spcPts val="2600"/>
              </a:lnSpc>
              <a:buFont typeface="Arial" pitchFamily="34" charset="0"/>
              <a:buNone/>
              <a:defRPr sz="2100"/>
            </a:lvl1pPr>
            <a:lvl2pPr marL="742950" indent="-742950">
              <a:buNone/>
              <a:defRPr sz="2100"/>
            </a:lvl2pPr>
            <a:lvl3pPr marL="742950" indent="-742950">
              <a:buNone/>
              <a:defRPr sz="2100"/>
            </a:lvl3pPr>
            <a:lvl4pPr>
              <a:buNone/>
              <a:defRPr sz="2100"/>
            </a:lvl4pPr>
            <a:lvl5pPr>
              <a:buNone/>
              <a:defRPr sz="2100"/>
            </a:lvl5pPr>
          </a:lstStyle>
          <a:p>
            <a:pPr lvl="0"/>
            <a:r>
              <a:rPr lang="de-DE" dirty="0"/>
              <a:t>Textmasterformate durch Klicken bearbeiten</a:t>
            </a:r>
          </a:p>
          <a:p>
            <a:pPr lvl="1"/>
            <a:r>
              <a:rPr lang="de-DE" dirty="0"/>
              <a:t>Zweite Ebene</a:t>
            </a:r>
          </a:p>
          <a:p>
            <a:pPr lvl="2"/>
            <a:r>
              <a:rPr lang="de-DE" dirty="0"/>
              <a:t>Dritte Ebene</a:t>
            </a:r>
          </a:p>
        </p:txBody>
      </p:sp>
      <p:sp>
        <p:nvSpPr>
          <p:cNvPr id="4" name="Foliennummernplatzhalter 5"/>
          <p:cNvSpPr>
            <a:spLocks noGrp="1"/>
          </p:cNvSpPr>
          <p:nvPr>
            <p:ph type="sldNum" sz="quarter" idx="13"/>
          </p:nvPr>
        </p:nvSpPr>
        <p:spPr>
          <a:xfrm>
            <a:off x="6624638" y="6215063"/>
            <a:ext cx="2233612" cy="365125"/>
          </a:xfrm>
        </p:spPr>
        <p:txBody>
          <a:bodyPr/>
          <a:lstStyle>
            <a:lvl1pPr>
              <a:lnSpc>
                <a:spcPts val="1200"/>
              </a:lnSpc>
              <a:defRPr sz="900">
                <a:cs typeface="Arial" panose="020B0604020202020204" pitchFamily="34" charset="0"/>
              </a:defRPr>
            </a:lvl1pPr>
          </a:lstStyle>
          <a:p>
            <a:pPr>
              <a:defRPr/>
            </a:pPr>
            <a:fld id="{CFD822AC-AFF3-48AE-8BF8-DEC7B5E992D7}" type="slidenum">
              <a:rPr lang="de-CH" altLang="de-DE"/>
              <a:pPr>
                <a:defRPr/>
              </a:pPr>
              <a:t>‹#›</a:t>
            </a:fld>
            <a:endParaRPr lang="de-CH" altLang="de-DE"/>
          </a:p>
        </p:txBody>
      </p:sp>
    </p:spTree>
    <p:extLst>
      <p:ext uri="{BB962C8B-B14F-4D97-AF65-F5344CB8AC3E}">
        <p14:creationId xmlns:p14="http://schemas.microsoft.com/office/powerpoint/2010/main" val="1511967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4D77CB3-1B2F-4A97-B9E1-7AAF684D2D88}" type="datetimeFigureOut">
              <a:rPr lang="en-US" smtClean="0"/>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1309170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4D77CB3-1B2F-4A97-B9E1-7AAF684D2D88}" type="datetimeFigureOut">
              <a:rPr lang="en-US" smtClean="0"/>
              <a:t>7/24/2018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16229338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4D77CB3-1B2F-4A97-B9E1-7AAF684D2D88}" type="datetimeFigureOut">
              <a:rPr lang="en-US" smtClean="0"/>
              <a:t>7/24/2018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37870243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4D77CB3-1B2F-4A97-B9E1-7AAF684D2D88}" type="datetimeFigureOut">
              <a:rPr lang="en-US" smtClean="0"/>
              <a:t>7/24/2018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635420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4D77CB3-1B2F-4A97-B9E1-7AAF684D2D88}" type="datetimeFigureOut">
              <a:rPr lang="en-US" smtClean="0"/>
              <a:t>7/24/2018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46400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4D77CB3-1B2F-4A97-B9E1-7AAF684D2D88}" type="datetimeFigureOut">
              <a:rPr lang="en-US" smtClean="0"/>
              <a:t>7/24/2018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8087573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D77CB3-1B2F-4A97-B9E1-7AAF684D2D88}" type="datetimeFigureOut">
              <a:rPr lang="en-US" smtClean="0"/>
              <a:t>7/24/2018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23745411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4D77CB3-1B2F-4A97-B9E1-7AAF684D2D88}" type="datetimeFigureOut">
              <a:rPr lang="en-US" smtClean="0"/>
              <a:t>7/24/2018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4DA950-84CF-49D8-8F71-90A657823229}" type="slidenum">
              <a:rPr lang="en-US" smtClean="0"/>
              <a:t>‹#›</a:t>
            </a:fld>
            <a:endParaRPr lang="en-US"/>
          </a:p>
        </p:txBody>
      </p:sp>
    </p:spTree>
    <p:extLst>
      <p:ext uri="{BB962C8B-B14F-4D97-AF65-F5344CB8AC3E}">
        <p14:creationId xmlns:p14="http://schemas.microsoft.com/office/powerpoint/2010/main" val="28285475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D77CB3-1B2F-4A97-B9E1-7AAF684D2D88}" type="datetimeFigureOut">
              <a:rPr lang="en-US" smtClean="0"/>
              <a:t>7/24/2018</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4DA950-84CF-49D8-8F71-90A657823229}" type="slidenum">
              <a:rPr lang="en-US" smtClean="0"/>
              <a:t>‹#›</a:t>
            </a:fld>
            <a:endParaRPr lang="en-US"/>
          </a:p>
        </p:txBody>
      </p:sp>
    </p:spTree>
    <p:extLst>
      <p:ext uri="{BB962C8B-B14F-4D97-AF65-F5344CB8AC3E}">
        <p14:creationId xmlns:p14="http://schemas.microsoft.com/office/powerpoint/2010/main" val="198914757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8.png"/><Relationship Id="rId2" Type="http://schemas.openxmlformats.org/officeDocument/2006/relationships/slideLayout" Target="../slideLayouts/slideLayout1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7.png"/><Relationship Id="rId4" Type="http://schemas.openxmlformats.org/officeDocument/2006/relationships/oleObject" Target="../embeddings/oleObject1.bin"/></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0" y="-84656"/>
            <a:ext cx="9144000" cy="6942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685800" y="595054"/>
            <a:ext cx="7772400" cy="1163637"/>
          </a:xfrm>
        </p:spPr>
        <p:txBody>
          <a:bodyPr/>
          <a:lstStyle/>
          <a:p>
            <a:r>
              <a:rPr lang="en-US" b="1" i="1" dirty="0" smtClean="0">
                <a:solidFill>
                  <a:srgbClr val="FFFF00"/>
                </a:solidFill>
                <a:effectLst>
                  <a:outerShdw blurRad="38100" dist="38100" dir="2700000" algn="tl">
                    <a:srgbClr val="000000">
                      <a:alpha val="43137"/>
                    </a:srgbClr>
                  </a:outerShdw>
                </a:effectLst>
              </a:rPr>
              <a:t>California Dreaming</a:t>
            </a:r>
            <a:endParaRPr lang="en-US" b="1" i="1" dirty="0">
              <a:solidFill>
                <a:srgbClr val="FFFF00"/>
              </a:solidFill>
              <a:effectLst>
                <a:outerShdw blurRad="38100" dist="38100" dir="2700000" algn="tl">
                  <a:srgbClr val="000000">
                    <a:alpha val="43137"/>
                  </a:srgbClr>
                </a:outerShdw>
              </a:effectLst>
            </a:endParaRPr>
          </a:p>
        </p:txBody>
      </p:sp>
      <p:sp>
        <p:nvSpPr>
          <p:cNvPr id="3" name="Subtitle 2"/>
          <p:cNvSpPr>
            <a:spLocks noGrp="1"/>
          </p:cNvSpPr>
          <p:nvPr>
            <p:ph type="subTitle" idx="1"/>
          </p:nvPr>
        </p:nvSpPr>
        <p:spPr>
          <a:xfrm>
            <a:off x="1225296" y="1990344"/>
            <a:ext cx="6858000" cy="3861815"/>
          </a:xfrm>
        </p:spPr>
        <p:txBody>
          <a:bodyPr>
            <a:normAutofit/>
          </a:bodyPr>
          <a:lstStyle/>
          <a:p>
            <a:r>
              <a:rPr lang="en-US" sz="3600" b="1" dirty="0" smtClean="0">
                <a:solidFill>
                  <a:srgbClr val="FFFF00"/>
                </a:solidFill>
              </a:rPr>
              <a:t>The Swiss Youth Apprenticeship Model</a:t>
            </a:r>
          </a:p>
          <a:p>
            <a:r>
              <a:rPr lang="en-US" b="1" dirty="0" smtClean="0">
                <a:solidFill>
                  <a:srgbClr val="FFFF00"/>
                </a:solidFill>
              </a:rPr>
              <a:t>Bob Lanter, California Workforce Association</a:t>
            </a:r>
          </a:p>
          <a:p>
            <a:r>
              <a:rPr lang="en-US" b="1" dirty="0" smtClean="0">
                <a:solidFill>
                  <a:srgbClr val="FFFF00"/>
                </a:solidFill>
              </a:rPr>
              <a:t>www.calworkforce.org</a:t>
            </a:r>
            <a:endParaRPr lang="en-US" b="1" dirty="0">
              <a:solidFill>
                <a:srgbClr val="FFFF00"/>
              </a:solidFill>
            </a:endParaRPr>
          </a:p>
        </p:txBody>
      </p:sp>
    </p:spTree>
    <p:extLst>
      <p:ext uri="{BB962C8B-B14F-4D97-AF65-F5344CB8AC3E}">
        <p14:creationId xmlns:p14="http://schemas.microsoft.com/office/powerpoint/2010/main" val="10906469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el 1"/>
          <p:cNvSpPr>
            <a:spLocks noGrp="1"/>
          </p:cNvSpPr>
          <p:nvPr>
            <p:ph type="title"/>
          </p:nvPr>
        </p:nvSpPr>
        <p:spPr>
          <a:xfrm>
            <a:off x="773113" y="396106"/>
            <a:ext cx="8043862" cy="800100"/>
          </a:xfrm>
          <a:noFill/>
        </p:spPr>
        <p:txBody>
          <a:bodyPr>
            <a:normAutofit/>
          </a:bodyPr>
          <a:lstStyle/>
          <a:p>
            <a:pPr>
              <a:defRPr/>
            </a:pPr>
            <a:r>
              <a:rPr lang="en-US" altLang="de-DE" b="1" dirty="0" smtClean="0">
                <a:solidFill>
                  <a:schemeClr val="accent2">
                    <a:lumMod val="75000"/>
                  </a:schemeClr>
                </a:solidFill>
              </a:rPr>
              <a:t>From </a:t>
            </a:r>
            <a:r>
              <a:rPr lang="en-US" altLang="de-DE" b="1" dirty="0">
                <a:solidFill>
                  <a:schemeClr val="accent2">
                    <a:lumMod val="75000"/>
                  </a:schemeClr>
                </a:solidFill>
              </a:rPr>
              <a:t>Compulsory Education to VET</a:t>
            </a:r>
          </a:p>
        </p:txBody>
      </p:sp>
      <p:sp>
        <p:nvSpPr>
          <p:cNvPr id="64515" name="Foliennummernplatzhalter 3"/>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spcBef>
                <a:spcPct val="0"/>
              </a:spcBef>
              <a:buClrTx/>
              <a:buFontTx/>
              <a:buNone/>
            </a:pPr>
            <a:fld id="{3B085E76-61F6-4B33-AACB-46FFEA2B5D8E}" type="slidenum">
              <a:rPr lang="en-US" altLang="de-DE" smtClean="0">
                <a:solidFill>
                  <a:schemeClr val="tx1"/>
                </a:solidFill>
              </a:rPr>
              <a:pPr>
                <a:spcBef>
                  <a:spcPct val="0"/>
                </a:spcBef>
                <a:buClrTx/>
                <a:buFontTx/>
                <a:buNone/>
              </a:pPr>
              <a:t>10</a:t>
            </a:fld>
            <a:endParaRPr lang="en-US" altLang="de-DE" dirty="0">
              <a:solidFill>
                <a:schemeClr val="tx1"/>
              </a:solidFill>
            </a:endParaRPr>
          </a:p>
        </p:txBody>
      </p:sp>
      <p:pic>
        <p:nvPicPr>
          <p:cNvPr id="64516"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73112" y="1777207"/>
            <a:ext cx="7889875" cy="2466975"/>
          </a:xfrm>
          <a:prstGeom prst="rect">
            <a:avLst/>
          </a:prstGeom>
          <a:noFill/>
          <a:ln w="9525" algn="ctr">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64517" name="Pfeil nach oben 5"/>
          <p:cNvSpPr>
            <a:spLocks noChangeArrowheads="1"/>
          </p:cNvSpPr>
          <p:nvPr/>
        </p:nvSpPr>
        <p:spPr bwMode="auto">
          <a:xfrm>
            <a:off x="1189038" y="4244975"/>
            <a:ext cx="2481262" cy="1333500"/>
          </a:xfrm>
          <a:prstGeom prst="upArrow">
            <a:avLst>
              <a:gd name="adj1" fmla="val 50000"/>
              <a:gd name="adj2" fmla="val 50000"/>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endParaRPr lang="en-US" altLang="de-DE" dirty="0"/>
          </a:p>
        </p:txBody>
      </p:sp>
      <p:sp>
        <p:nvSpPr>
          <p:cNvPr id="64518" name="Pfeil nach oben 9"/>
          <p:cNvSpPr>
            <a:spLocks noChangeArrowheads="1"/>
          </p:cNvSpPr>
          <p:nvPr/>
        </p:nvSpPr>
        <p:spPr bwMode="auto">
          <a:xfrm>
            <a:off x="5821363" y="4337050"/>
            <a:ext cx="2482850" cy="1223963"/>
          </a:xfrm>
          <a:prstGeom prst="upArrow">
            <a:avLst>
              <a:gd name="adj1" fmla="val 50000"/>
              <a:gd name="adj2" fmla="val 50000"/>
            </a:avLst>
          </a:prstGeom>
          <a:solidFill>
            <a:srgbClr val="92D05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endParaRPr lang="en-US" altLang="de-DE" dirty="0"/>
          </a:p>
        </p:txBody>
      </p:sp>
      <p:sp>
        <p:nvSpPr>
          <p:cNvPr id="64519" name="Rechteck 7"/>
          <p:cNvSpPr>
            <a:spLocks noChangeArrowheads="1"/>
          </p:cNvSpPr>
          <p:nvPr/>
        </p:nvSpPr>
        <p:spPr bwMode="auto">
          <a:xfrm>
            <a:off x="773113" y="5995988"/>
            <a:ext cx="7889875" cy="496888"/>
          </a:xfrm>
          <a:prstGeom prst="rect">
            <a:avLst/>
          </a:prstGeom>
          <a:solidFill>
            <a:srgbClr val="FFC000"/>
          </a:solidFill>
          <a:ln w="9525">
            <a:solidFill>
              <a:schemeClr val="tx1"/>
            </a:solidFill>
            <a:miter lim="800000"/>
            <a:headEnd/>
            <a:tailEnd/>
          </a:ln>
        </p:spPr>
        <p:txBody>
          <a:bodyPr lIns="0" tIns="0" rIns="0" bIns="0"/>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en-US" altLang="de-DE" dirty="0"/>
              <a:t>Compulsory education (up to 9th grade)</a:t>
            </a:r>
          </a:p>
        </p:txBody>
      </p:sp>
      <p:sp>
        <p:nvSpPr>
          <p:cNvPr id="64520" name="Rechteck 8"/>
          <p:cNvSpPr>
            <a:spLocks noChangeArrowheads="1"/>
          </p:cNvSpPr>
          <p:nvPr/>
        </p:nvSpPr>
        <p:spPr bwMode="auto">
          <a:xfrm>
            <a:off x="1606550" y="5578475"/>
            <a:ext cx="6257925" cy="417513"/>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en-US" altLang="de-DE" dirty="0"/>
              <a:t>Career guidance and counselling centers</a:t>
            </a:r>
          </a:p>
        </p:txBody>
      </p:sp>
      <p:sp>
        <p:nvSpPr>
          <p:cNvPr id="64521" name="Rechteck 13"/>
          <p:cNvSpPr>
            <a:spLocks noChangeArrowheads="1"/>
          </p:cNvSpPr>
          <p:nvPr/>
        </p:nvSpPr>
        <p:spPr bwMode="auto">
          <a:xfrm>
            <a:off x="1189038" y="4911725"/>
            <a:ext cx="2573337" cy="465138"/>
          </a:xfrm>
          <a:prstGeom prst="rect">
            <a:avLst/>
          </a:prstGeom>
          <a:solidFill>
            <a:srgbClr val="FF99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en-US" altLang="de-DE" dirty="0"/>
              <a:t>Apprenticeship market</a:t>
            </a:r>
          </a:p>
        </p:txBody>
      </p:sp>
      <p:sp>
        <p:nvSpPr>
          <p:cNvPr id="64522" name="Rechteck 10"/>
          <p:cNvSpPr>
            <a:spLocks noChangeArrowheads="1"/>
          </p:cNvSpPr>
          <p:nvPr/>
        </p:nvSpPr>
        <p:spPr bwMode="auto">
          <a:xfrm>
            <a:off x="3997325" y="4911725"/>
            <a:ext cx="1824038" cy="465138"/>
          </a:xfrm>
          <a:prstGeom prst="rect">
            <a:avLst/>
          </a:prstGeom>
          <a:solidFill>
            <a:srgbClr val="66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en-US" altLang="de-DE" sz="1400" b="1" dirty="0"/>
              <a:t>Case Management </a:t>
            </a:r>
            <a:r>
              <a:rPr lang="en-US" altLang="de-DE" sz="1400" dirty="0"/>
              <a:t/>
            </a:r>
            <a:br>
              <a:rPr lang="en-US" altLang="de-DE" sz="1400" dirty="0"/>
            </a:br>
            <a:r>
              <a:rPr lang="en-US" altLang="de-DE" sz="1400" dirty="0"/>
              <a:t>for groups at risk</a:t>
            </a:r>
          </a:p>
        </p:txBody>
      </p:sp>
      <p:sp>
        <p:nvSpPr>
          <p:cNvPr id="2" name="Datumsplatzhalter 1"/>
          <p:cNvSpPr>
            <a:spLocks noGrp="1"/>
          </p:cNvSpPr>
          <p:nvPr>
            <p:ph type="dt" sz="half" idx="10"/>
          </p:nvPr>
        </p:nvSpPr>
        <p:spPr/>
        <p:txBody>
          <a:bodyPr/>
          <a:lstStyle/>
          <a:p>
            <a:r>
              <a:rPr lang="de-DE" smtClean="0"/>
              <a:t>27.06.2018</a:t>
            </a:r>
            <a:endParaRPr lang="en-US" dirty="0"/>
          </a:p>
        </p:txBody>
      </p:sp>
      <p:sp>
        <p:nvSpPr>
          <p:cNvPr id="4" name="Fußzeilenplatzhalter 3"/>
          <p:cNvSpPr>
            <a:spLocks noGrp="1"/>
          </p:cNvSpPr>
          <p:nvPr>
            <p:ph type="ftr" sz="quarter" idx="11"/>
          </p:nvPr>
        </p:nvSpPr>
        <p:spPr/>
        <p:txBody>
          <a:bodyPr/>
          <a:lstStyle/>
          <a:p>
            <a:r>
              <a:rPr lang="en-US" dirty="0"/>
              <a:t>ETHZ/KOF – CEMETS Kick Off Meeting</a:t>
            </a:r>
          </a:p>
        </p:txBody>
      </p:sp>
    </p:spTree>
    <p:extLst>
      <p:ext uri="{BB962C8B-B14F-4D97-AF65-F5344CB8AC3E}">
        <p14:creationId xmlns:p14="http://schemas.microsoft.com/office/powerpoint/2010/main" val="331575887"/>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Box 2"/>
          <p:cNvSpPr txBox="1">
            <a:spLocks noChangeArrowheads="1"/>
          </p:cNvSpPr>
          <p:nvPr/>
        </p:nvSpPr>
        <p:spPr bwMode="auto">
          <a:xfrm>
            <a:off x="449458" y="1449077"/>
            <a:ext cx="8509000" cy="489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spcBef>
                <a:spcPts val="800"/>
              </a:spcBef>
            </a:pPr>
            <a:r>
              <a:rPr lang="en-US" altLang="en-US" dirty="0"/>
              <a:t>Strongly </a:t>
            </a:r>
            <a:r>
              <a:rPr lang="en-US" altLang="en-US" b="1" dirty="0">
                <a:solidFill>
                  <a:srgbClr val="0070C0"/>
                </a:solidFill>
              </a:rPr>
              <a:t>employer- and market-driven</a:t>
            </a:r>
            <a:r>
              <a:rPr lang="en-US" altLang="en-US" dirty="0"/>
              <a:t>, learning on best-available technology</a:t>
            </a:r>
          </a:p>
          <a:p>
            <a:pPr eaLnBrk="1" hangingPunct="1">
              <a:spcBef>
                <a:spcPts val="800"/>
              </a:spcBef>
            </a:pPr>
            <a:r>
              <a:rPr lang="en-US" altLang="en-US" dirty="0"/>
              <a:t>Effective tripartite </a:t>
            </a:r>
            <a:r>
              <a:rPr lang="en-US" altLang="en-US" b="1" dirty="0">
                <a:solidFill>
                  <a:srgbClr val="0070C0"/>
                </a:solidFill>
              </a:rPr>
              <a:t>partnership</a:t>
            </a:r>
            <a:r>
              <a:rPr lang="en-US" altLang="en-US" dirty="0"/>
              <a:t> between confederation, cantons and professional organizations.</a:t>
            </a:r>
          </a:p>
          <a:p>
            <a:pPr eaLnBrk="1" hangingPunct="1">
              <a:spcBef>
                <a:spcPts val="800"/>
              </a:spcBef>
            </a:pPr>
            <a:r>
              <a:rPr lang="en-US" altLang="en-US" dirty="0"/>
              <a:t>National sector organizations </a:t>
            </a:r>
            <a:r>
              <a:rPr lang="en-US" altLang="en-US" dirty="0">
                <a:solidFill>
                  <a:schemeClr val="tx1"/>
                </a:solidFill>
              </a:rPr>
              <a:t>set “</a:t>
            </a:r>
            <a:r>
              <a:rPr lang="en-US" altLang="en-US" b="1" dirty="0">
                <a:solidFill>
                  <a:srgbClr val="0070C0"/>
                </a:solidFill>
              </a:rPr>
              <a:t>standards of excellence</a:t>
            </a:r>
            <a:r>
              <a:rPr lang="en-US" altLang="en-US" dirty="0">
                <a:solidFill>
                  <a:schemeClr val="tx1"/>
                </a:solidFill>
              </a:rPr>
              <a:t>” in vocational </a:t>
            </a:r>
            <a:r>
              <a:rPr lang="en-US" altLang="en-US" dirty="0"/>
              <a:t>and professional education pathways</a:t>
            </a:r>
          </a:p>
          <a:p>
            <a:pPr eaLnBrk="1" hangingPunct="1">
              <a:spcBef>
                <a:spcPts val="800"/>
              </a:spcBef>
            </a:pPr>
            <a:r>
              <a:rPr lang="en-US" altLang="en-US" dirty="0"/>
              <a:t>Well-</a:t>
            </a:r>
            <a:r>
              <a:rPr lang="en-US" altLang="en-US" b="1" dirty="0">
                <a:solidFill>
                  <a:srgbClr val="0070C0"/>
                </a:solidFill>
              </a:rPr>
              <a:t>balanced mix </a:t>
            </a:r>
            <a:r>
              <a:rPr lang="en-US" altLang="en-US" dirty="0"/>
              <a:t>between academic and professional skills</a:t>
            </a:r>
          </a:p>
          <a:p>
            <a:pPr eaLnBrk="1" hangingPunct="1">
              <a:spcBef>
                <a:spcPts val="800"/>
              </a:spcBef>
            </a:pPr>
            <a:r>
              <a:rPr lang="en-US" altLang="en-US" dirty="0"/>
              <a:t>Very strong </a:t>
            </a:r>
            <a:r>
              <a:rPr lang="en-US" altLang="en-US" b="1" dirty="0">
                <a:solidFill>
                  <a:srgbClr val="0070C0"/>
                </a:solidFill>
              </a:rPr>
              <a:t>tertiary PET </a:t>
            </a:r>
            <a:r>
              <a:rPr lang="en-US" altLang="en-US" dirty="0"/>
              <a:t>system (non-university degrees)</a:t>
            </a:r>
          </a:p>
          <a:p>
            <a:pPr eaLnBrk="1" hangingPunct="1">
              <a:spcBef>
                <a:spcPts val="800"/>
              </a:spcBef>
            </a:pPr>
            <a:r>
              <a:rPr lang="en-US" altLang="en-US" b="1" dirty="0">
                <a:solidFill>
                  <a:srgbClr val="0070C0"/>
                </a:solidFill>
              </a:rPr>
              <a:t>Permeability</a:t>
            </a:r>
            <a:r>
              <a:rPr lang="en-US" altLang="en-US" b="1" dirty="0"/>
              <a:t> </a:t>
            </a:r>
            <a:r>
              <a:rPr lang="en-US" altLang="en-US" dirty="0"/>
              <a:t>from one pathway to another throughout the system </a:t>
            </a:r>
            <a:br>
              <a:rPr lang="en-US" altLang="en-US" dirty="0"/>
            </a:br>
            <a:r>
              <a:rPr lang="en-US" altLang="en-US" dirty="0"/>
              <a:t>(important for social cohesion function) – </a:t>
            </a:r>
            <a:r>
              <a:rPr lang="en-US" altLang="en-US" b="1" dirty="0">
                <a:solidFill>
                  <a:srgbClr val="0070C0"/>
                </a:solidFill>
              </a:rPr>
              <a:t>no dead-end education</a:t>
            </a:r>
          </a:p>
          <a:p>
            <a:pPr eaLnBrk="1" hangingPunct="1">
              <a:spcBef>
                <a:spcPts val="800"/>
              </a:spcBef>
            </a:pPr>
            <a:r>
              <a:rPr lang="en-US" altLang="en-US" dirty="0"/>
              <a:t>All professionals (instructors etc.) in VPET have additional training (Swiss Federal Institute for Vocational Education and Training, </a:t>
            </a:r>
            <a:r>
              <a:rPr lang="en-US" altLang="en-US" b="1" dirty="0">
                <a:solidFill>
                  <a:srgbClr val="0070C0"/>
                </a:solidFill>
              </a:rPr>
              <a:t>SFIVET</a:t>
            </a:r>
            <a:r>
              <a:rPr lang="en-US" altLang="en-US" dirty="0"/>
              <a:t>)</a:t>
            </a:r>
          </a:p>
          <a:p>
            <a:pPr eaLnBrk="1" hangingPunct="1">
              <a:spcBef>
                <a:spcPts val="800"/>
              </a:spcBef>
            </a:pPr>
            <a:r>
              <a:rPr lang="en-US" altLang="en-US" b="1" dirty="0">
                <a:solidFill>
                  <a:srgbClr val="0070C0"/>
                </a:solidFill>
              </a:rPr>
              <a:t>Quality control </a:t>
            </a:r>
            <a:r>
              <a:rPr lang="en-US" altLang="en-US" dirty="0"/>
              <a:t>is ensured and national assessment procedures are in place.</a:t>
            </a:r>
          </a:p>
          <a:p>
            <a:pPr eaLnBrk="1" hangingPunct="1">
              <a:spcBef>
                <a:spcPts val="800"/>
              </a:spcBef>
            </a:pPr>
            <a:r>
              <a:rPr lang="en-US" altLang="en-US" b="1" dirty="0">
                <a:solidFill>
                  <a:srgbClr val="0070C0"/>
                </a:solidFill>
              </a:rPr>
              <a:t>Career guidance </a:t>
            </a:r>
            <a:r>
              <a:rPr lang="en-US" altLang="en-US" dirty="0"/>
              <a:t>and counselling is systematic and professional</a:t>
            </a:r>
          </a:p>
          <a:p>
            <a:pPr eaLnBrk="1" hangingPunct="1">
              <a:spcBef>
                <a:spcPts val="800"/>
              </a:spcBef>
            </a:pPr>
            <a:r>
              <a:rPr lang="en-US" altLang="en-US" dirty="0"/>
              <a:t>Policy is evidence-based through specific </a:t>
            </a:r>
            <a:r>
              <a:rPr lang="en-US" altLang="en-US" b="1" dirty="0">
                <a:solidFill>
                  <a:srgbClr val="0070C0"/>
                </a:solidFill>
              </a:rPr>
              <a:t>research programs</a:t>
            </a:r>
          </a:p>
        </p:txBody>
      </p:sp>
      <p:sp>
        <p:nvSpPr>
          <p:cNvPr id="6" name="Titel 1"/>
          <p:cNvSpPr txBox="1">
            <a:spLocks/>
          </p:cNvSpPr>
          <p:nvPr/>
        </p:nvSpPr>
        <p:spPr bwMode="auto">
          <a:xfrm>
            <a:off x="676471" y="926789"/>
            <a:ext cx="80438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gn="l" rtl="0" eaLnBrk="0" fontAlgn="base" hangingPunct="0">
              <a:spcBef>
                <a:spcPct val="0"/>
              </a:spcBef>
              <a:spcAft>
                <a:spcPct val="0"/>
              </a:spcAft>
              <a:defRPr sz="2600">
                <a:solidFill>
                  <a:srgbClr val="2D7898"/>
                </a:solidFill>
                <a:latin typeface="+mj-lt"/>
                <a:ea typeface="+mj-ea"/>
                <a:cs typeface="+mj-cs"/>
              </a:defRPr>
            </a:lvl1pPr>
            <a:lvl2pPr algn="l" rtl="0" eaLnBrk="0" fontAlgn="base" hangingPunct="0">
              <a:spcBef>
                <a:spcPct val="0"/>
              </a:spcBef>
              <a:spcAft>
                <a:spcPct val="0"/>
              </a:spcAft>
              <a:defRPr sz="2600">
                <a:solidFill>
                  <a:srgbClr val="2D7898"/>
                </a:solidFill>
                <a:latin typeface="Arial" charset="0"/>
              </a:defRPr>
            </a:lvl2pPr>
            <a:lvl3pPr algn="l" rtl="0" eaLnBrk="0" fontAlgn="base" hangingPunct="0">
              <a:spcBef>
                <a:spcPct val="0"/>
              </a:spcBef>
              <a:spcAft>
                <a:spcPct val="0"/>
              </a:spcAft>
              <a:defRPr sz="2600">
                <a:solidFill>
                  <a:srgbClr val="2D7898"/>
                </a:solidFill>
                <a:latin typeface="Arial" charset="0"/>
              </a:defRPr>
            </a:lvl3pPr>
            <a:lvl4pPr algn="l" rtl="0" eaLnBrk="0" fontAlgn="base" hangingPunct="0">
              <a:spcBef>
                <a:spcPct val="0"/>
              </a:spcBef>
              <a:spcAft>
                <a:spcPct val="0"/>
              </a:spcAft>
              <a:defRPr sz="2600">
                <a:solidFill>
                  <a:srgbClr val="2D7898"/>
                </a:solidFill>
                <a:latin typeface="Arial" charset="0"/>
              </a:defRPr>
            </a:lvl4pPr>
            <a:lvl5pPr algn="l" rtl="0" eaLnBrk="0" fontAlgn="base" hangingPunct="0">
              <a:spcBef>
                <a:spcPct val="0"/>
              </a:spcBef>
              <a:spcAft>
                <a:spcPct val="0"/>
              </a:spcAft>
              <a:defRPr sz="2600">
                <a:solidFill>
                  <a:srgbClr val="2D7898"/>
                </a:solidFill>
                <a:latin typeface="Arial" charset="0"/>
              </a:defRPr>
            </a:lvl5pPr>
            <a:lvl6pPr marL="457200" algn="l" rtl="0" fontAlgn="base">
              <a:spcBef>
                <a:spcPct val="0"/>
              </a:spcBef>
              <a:spcAft>
                <a:spcPct val="0"/>
              </a:spcAft>
              <a:defRPr sz="2600">
                <a:solidFill>
                  <a:srgbClr val="2D7898"/>
                </a:solidFill>
                <a:latin typeface="Arial" charset="0"/>
              </a:defRPr>
            </a:lvl6pPr>
            <a:lvl7pPr marL="914400" algn="l" rtl="0" fontAlgn="base">
              <a:spcBef>
                <a:spcPct val="0"/>
              </a:spcBef>
              <a:spcAft>
                <a:spcPct val="0"/>
              </a:spcAft>
              <a:defRPr sz="2600">
                <a:solidFill>
                  <a:srgbClr val="2D7898"/>
                </a:solidFill>
                <a:latin typeface="Arial" charset="0"/>
              </a:defRPr>
            </a:lvl7pPr>
            <a:lvl8pPr marL="1371600" algn="l" rtl="0" fontAlgn="base">
              <a:spcBef>
                <a:spcPct val="0"/>
              </a:spcBef>
              <a:spcAft>
                <a:spcPct val="0"/>
              </a:spcAft>
              <a:defRPr sz="2600">
                <a:solidFill>
                  <a:srgbClr val="2D7898"/>
                </a:solidFill>
                <a:latin typeface="Arial" charset="0"/>
              </a:defRPr>
            </a:lvl8pPr>
            <a:lvl9pPr marL="1828800" algn="l" rtl="0" fontAlgn="base">
              <a:spcBef>
                <a:spcPct val="0"/>
              </a:spcBef>
              <a:spcAft>
                <a:spcPct val="0"/>
              </a:spcAft>
              <a:defRPr sz="2600">
                <a:solidFill>
                  <a:srgbClr val="2D7898"/>
                </a:solidFill>
                <a:latin typeface="Arial" charset="0"/>
              </a:defRPr>
            </a:lvl9pPr>
          </a:lstStyle>
          <a:p>
            <a:pPr>
              <a:defRPr/>
            </a:pPr>
            <a:r>
              <a:rPr lang="en-US" altLang="de-DE" b="1" kern="0" dirty="0">
                <a:solidFill>
                  <a:srgbClr val="007A96"/>
                </a:solidFill>
              </a:rPr>
              <a:t>Strengths of the Swiss VPET System</a:t>
            </a:r>
          </a:p>
        </p:txBody>
      </p:sp>
      <p:sp>
        <p:nvSpPr>
          <p:cNvPr id="8" name="Foliennummernplatzhalter 3"/>
          <p:cNvSpPr>
            <a:spLocks noGrp="1"/>
          </p:cNvSpPr>
          <p:nvPr>
            <p:ph type="sldNum" sz="quarter" idx="4294967295"/>
          </p:nvPr>
        </p:nvSpPr>
        <p:spPr>
          <a:xfrm>
            <a:off x="1360212" y="6327908"/>
            <a:ext cx="7456763" cy="4683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r">
              <a:spcBef>
                <a:spcPct val="0"/>
              </a:spcBef>
              <a:buClrTx/>
              <a:buFontTx/>
              <a:buNone/>
            </a:pPr>
            <a:fld id="{FB16AE46-EF7D-4BF7-B41B-31EBD6BF7FEA}" type="slidenum">
              <a:rPr lang="de-CH" altLang="de-DE" sz="800" smtClean="0">
                <a:solidFill>
                  <a:schemeClr val="tx1"/>
                </a:solidFill>
              </a:rPr>
              <a:pPr algn="r">
                <a:spcBef>
                  <a:spcPct val="0"/>
                </a:spcBef>
                <a:buClrTx/>
                <a:buFontTx/>
                <a:buNone/>
              </a:pPr>
              <a:t>11</a:t>
            </a:fld>
            <a:endParaRPr lang="de-CH" altLang="de-DE" sz="800" dirty="0">
              <a:solidFill>
                <a:schemeClr val="tx1"/>
              </a:solidFill>
            </a:endParaRPr>
          </a:p>
        </p:txBody>
      </p:sp>
      <p:sp>
        <p:nvSpPr>
          <p:cNvPr id="9" name="Fußzeilenplatzhalter 4"/>
          <p:cNvSpPr txBox="1">
            <a:spLocks/>
          </p:cNvSpPr>
          <p:nvPr/>
        </p:nvSpPr>
        <p:spPr>
          <a:xfrm>
            <a:off x="1195300" y="6315341"/>
            <a:ext cx="6732587"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140400" tIns="0" rIns="144000" bIns="0" rtlCol="0">
            <a:noAutofit/>
          </a:bodyPr>
          <a:lstStyle>
            <a:lvl1pPr marL="361950" indent="-361950" algn="l" defTabSz="914400" rtl="0" eaLnBrk="1" latinLnBrk="0" hangingPunct="1">
              <a:lnSpc>
                <a:spcPts val="2600"/>
              </a:lnSpc>
              <a:spcBef>
                <a:spcPct val="20000"/>
              </a:spcBef>
              <a:buClr>
                <a:srgbClr val="2D7898"/>
              </a:buClr>
              <a:buFont typeface="Wingdings" panose="05000000000000000000" pitchFamily="2" charset="2"/>
              <a:buChar char="§"/>
              <a:defRPr sz="2100" kern="1200">
                <a:solidFill>
                  <a:srgbClr val="333333"/>
                </a:solidFill>
                <a:latin typeface="Arial" panose="020B0604020202020204" pitchFamily="34" charset="0"/>
                <a:ea typeface="+mn-ea"/>
                <a:cs typeface="+mn-cs"/>
              </a:defRPr>
            </a:lvl1pPr>
            <a:lvl2pPr marL="742950" indent="-285750" algn="l" defTabSz="914400" rtl="0" eaLnBrk="1" latinLnBrk="0" hangingPunct="1">
              <a:lnSpc>
                <a:spcPct val="100000"/>
              </a:lnSpc>
              <a:spcBef>
                <a:spcPct val="20000"/>
              </a:spcBef>
              <a:buClr>
                <a:srgbClr val="70B8D4"/>
              </a:buClr>
              <a:buFont typeface="Wingdings" panose="05000000000000000000" pitchFamily="2" charset="2"/>
              <a:buChar char="§"/>
              <a:defRPr sz="2100" kern="1200">
                <a:solidFill>
                  <a:srgbClr val="333333"/>
                </a:solidFill>
                <a:latin typeface="Arial" panose="020B0604020202020204" pitchFamily="34" charset="0"/>
                <a:ea typeface="+mn-ea"/>
                <a:cs typeface="+mn-cs"/>
              </a:defRPr>
            </a:lvl2pPr>
            <a:lvl3pPr marL="1143000" indent="-228600" algn="l" defTabSz="914400" rtl="0" eaLnBrk="1" latinLnBrk="0" hangingPunct="1">
              <a:lnSpc>
                <a:spcPct val="100000"/>
              </a:lnSpc>
              <a:spcBef>
                <a:spcPct val="20000"/>
              </a:spcBef>
              <a:buClr>
                <a:schemeClr val="accent4"/>
              </a:buClr>
              <a:buFont typeface="Arial" panose="020B0604020202020204" pitchFamily="34" charset="0"/>
              <a:buChar char="–"/>
              <a:defRPr sz="2100" kern="1200">
                <a:solidFill>
                  <a:srgbClr val="333333"/>
                </a:solidFill>
                <a:latin typeface="Arial" panose="020B0604020202020204" pitchFamily="34" charset="0"/>
                <a:ea typeface="+mn-ea"/>
                <a:cs typeface="+mn-cs"/>
              </a:defRPr>
            </a:lvl3pPr>
            <a:lvl4pPr marL="1600200" indent="-228600" algn="l" defTabSz="914400" rtl="0" eaLnBrk="1" latinLnBrk="0" hangingPunct="1">
              <a:lnSpc>
                <a:spcPct val="100000"/>
              </a:lnSpc>
              <a:spcBef>
                <a:spcPct val="20000"/>
              </a:spcBef>
              <a:buClr>
                <a:schemeClr val="accent4"/>
              </a:buClr>
              <a:buFont typeface="Wingdings" pitchFamily="2" charset="2"/>
              <a:buChar char="•"/>
              <a:defRPr sz="2100" kern="1200">
                <a:solidFill>
                  <a:srgbClr val="333333"/>
                </a:solidFill>
                <a:latin typeface="Arial" panose="020B0604020202020204" pitchFamily="34" charset="0"/>
                <a:ea typeface="+mn-ea"/>
                <a:cs typeface="+mn-cs"/>
              </a:defRPr>
            </a:lvl4pPr>
            <a:lvl5pPr marL="2057400" indent="-228600" algn="l" defTabSz="914400" rtl="0" eaLnBrk="1" latinLnBrk="0" hangingPunct="1">
              <a:lnSpc>
                <a:spcPct val="100000"/>
              </a:lnSpc>
              <a:spcBef>
                <a:spcPct val="20000"/>
              </a:spcBef>
              <a:buClr>
                <a:schemeClr val="accent4"/>
              </a:buClr>
              <a:buFont typeface="Wingdings" pitchFamily="2" charset="2"/>
              <a:buChar char="-"/>
              <a:defRPr sz="2100" kern="1200">
                <a:solidFill>
                  <a:srgbClr val="333333"/>
                </a:solidFill>
                <a:latin typeface="Arial" panose="020B0604020202020204" pitchFamily="34" charset="0"/>
                <a:ea typeface="+mn-ea"/>
                <a:cs typeface="+mn-cs"/>
              </a:defRPr>
            </a:lvl5pPr>
            <a:lvl6pPr marL="2514600" indent="-228600" algn="l" defTabSz="914400" rtl="0" eaLnBrk="0" fontAlgn="base" latinLnBrk="0" hangingPunct="0">
              <a:spcBef>
                <a:spcPct val="20000"/>
              </a:spcBef>
              <a:spcAft>
                <a:spcPct val="0"/>
              </a:spcAft>
              <a:buFont typeface="Arial" pitchFamily="34" charset="0"/>
              <a:buChar char="-"/>
              <a:defRPr sz="2000" kern="1200">
                <a:solidFill>
                  <a:srgbClr val="333333"/>
                </a:solidFill>
                <a:latin typeface="Arial" panose="020B0604020202020204" pitchFamily="34" charset="0"/>
                <a:ea typeface="+mn-ea"/>
                <a:cs typeface="+mn-cs"/>
              </a:defRPr>
            </a:lvl6pPr>
            <a:lvl7pPr marL="2971800" indent="-228600" algn="l" defTabSz="914400" rtl="0" eaLnBrk="0" fontAlgn="base" latinLnBrk="0" hangingPunct="0">
              <a:spcBef>
                <a:spcPct val="20000"/>
              </a:spcBef>
              <a:spcAft>
                <a:spcPct val="0"/>
              </a:spcAft>
              <a:buFont typeface="Arial" pitchFamily="34" charset="0"/>
              <a:buChar char="-"/>
              <a:defRPr sz="2000" kern="1200">
                <a:solidFill>
                  <a:srgbClr val="333333"/>
                </a:solidFill>
                <a:latin typeface="Arial" panose="020B0604020202020204" pitchFamily="34" charset="0"/>
                <a:ea typeface="+mn-ea"/>
                <a:cs typeface="+mn-cs"/>
              </a:defRPr>
            </a:lvl7pPr>
            <a:lvl8pPr marL="3429000" indent="-228600" algn="l" defTabSz="914400" rtl="0" eaLnBrk="0" fontAlgn="base" latinLnBrk="0" hangingPunct="0">
              <a:spcBef>
                <a:spcPct val="20000"/>
              </a:spcBef>
              <a:spcAft>
                <a:spcPct val="0"/>
              </a:spcAft>
              <a:buFont typeface="Arial" pitchFamily="34" charset="0"/>
              <a:buChar char="-"/>
              <a:defRPr sz="2000" kern="1200">
                <a:solidFill>
                  <a:srgbClr val="333333"/>
                </a:solidFill>
                <a:latin typeface="Arial" panose="020B0604020202020204" pitchFamily="34" charset="0"/>
                <a:ea typeface="+mn-ea"/>
                <a:cs typeface="+mn-cs"/>
              </a:defRPr>
            </a:lvl8pPr>
            <a:lvl9pPr marL="3886200" indent="-228600" algn="l" defTabSz="914400" rtl="0" eaLnBrk="0" fontAlgn="base" latinLnBrk="0" hangingPunct="0">
              <a:spcBef>
                <a:spcPct val="20000"/>
              </a:spcBef>
              <a:spcAft>
                <a:spcPct val="0"/>
              </a:spcAft>
              <a:buFont typeface="Arial" pitchFamily="34" charset="0"/>
              <a:buChar char="-"/>
              <a:defRPr sz="2000" kern="1200">
                <a:solidFill>
                  <a:srgbClr val="333333"/>
                </a:solidFill>
                <a:latin typeface="Arial" panose="020B0604020202020204" pitchFamily="34" charset="0"/>
                <a:ea typeface="+mn-ea"/>
                <a:cs typeface="+mn-cs"/>
              </a:defRPr>
            </a:lvl9pPr>
          </a:lstStyle>
          <a:p>
            <a:pPr algn="r">
              <a:spcBef>
                <a:spcPct val="0"/>
              </a:spcBef>
              <a:buClrTx/>
              <a:buFontTx/>
              <a:buNone/>
            </a:pPr>
            <a:r>
              <a:rPr lang="de-CH" altLang="de-DE" sz="800" dirty="0">
                <a:solidFill>
                  <a:schemeClr val="tx1"/>
                </a:solidFill>
              </a:rPr>
              <a:t>ETHZ/KOF – CEMETS Kick Off Meeting</a:t>
            </a:r>
          </a:p>
        </p:txBody>
      </p:sp>
      <p:sp>
        <p:nvSpPr>
          <p:cNvPr id="10" name="Datumsplatzhalter 1"/>
          <p:cNvSpPr txBox="1">
            <a:spLocks/>
          </p:cNvSpPr>
          <p:nvPr/>
        </p:nvSpPr>
        <p:spPr>
          <a:xfrm>
            <a:off x="7762974" y="6441689"/>
            <a:ext cx="821537" cy="24794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DE" sz="800" dirty="0"/>
              <a:t>28.06.2017</a:t>
            </a:r>
          </a:p>
        </p:txBody>
      </p:sp>
      <p:sp>
        <p:nvSpPr>
          <p:cNvPr id="2" name="Date Placeholder 1"/>
          <p:cNvSpPr>
            <a:spLocks noGrp="1"/>
          </p:cNvSpPr>
          <p:nvPr>
            <p:ph type="dt" sz="half" idx="10"/>
          </p:nvPr>
        </p:nvSpPr>
        <p:spPr/>
        <p:txBody>
          <a:bodyPr/>
          <a:lstStyle/>
          <a:p>
            <a:r>
              <a:rPr lang="de-DE" smtClean="0"/>
              <a:t>27.06.2018</a:t>
            </a:r>
            <a:endParaRPr lang="de-DE" dirty="0"/>
          </a:p>
        </p:txBody>
      </p:sp>
      <p:sp>
        <p:nvSpPr>
          <p:cNvPr id="3" name="Footer Placeholder 2"/>
          <p:cNvSpPr>
            <a:spLocks noGrp="1"/>
          </p:cNvSpPr>
          <p:nvPr>
            <p:ph type="ftr" sz="quarter" idx="11"/>
          </p:nvPr>
        </p:nvSpPr>
        <p:spPr/>
        <p:txBody>
          <a:bodyPr/>
          <a:lstStyle/>
          <a:p>
            <a:r>
              <a:rPr lang="en-US" smtClean="0"/>
              <a:t>ETHZ/KOF – CEMETS Kick Off Meeting</a:t>
            </a:r>
            <a:endParaRPr lang="de-DE" dirty="0"/>
          </a:p>
        </p:txBody>
      </p:sp>
    </p:spTree>
    <p:extLst>
      <p:ext uri="{BB962C8B-B14F-4D97-AF65-F5344CB8AC3E}">
        <p14:creationId xmlns:p14="http://schemas.microsoft.com/office/powerpoint/2010/main" val="331745250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Number Placeholder 3"/>
          <p:cNvSpPr>
            <a:spLocks noGrp="1"/>
          </p:cNvSpPr>
          <p:nvPr>
            <p:ph type="sldNum" sz="quarter" idx="11"/>
          </p:nvPr>
        </p:nvSpPr>
        <p:spPr>
          <a:xfrm>
            <a:off x="1360212" y="6318277"/>
            <a:ext cx="7456763" cy="4683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spcBef>
                <a:spcPct val="0"/>
              </a:spcBef>
              <a:buClrTx/>
              <a:buFontTx/>
              <a:buNone/>
            </a:pPr>
            <a:fld id="{6FB84B85-4037-445E-8C32-A48DD2AAD7FC}" type="slidenum">
              <a:rPr lang="de-CH" altLang="en-US" smtClean="0">
                <a:solidFill>
                  <a:schemeClr val="tx1"/>
                </a:solidFill>
              </a:rPr>
              <a:pPr>
                <a:spcBef>
                  <a:spcPct val="0"/>
                </a:spcBef>
                <a:buClrTx/>
                <a:buFontTx/>
                <a:buNone/>
              </a:pPr>
              <a:t>12</a:t>
            </a:fld>
            <a:endParaRPr lang="de-CH" altLang="en-US" dirty="0">
              <a:solidFill>
                <a:schemeClr val="tx1"/>
              </a:solidFill>
            </a:endParaRPr>
          </a:p>
        </p:txBody>
      </p:sp>
      <p:sp>
        <p:nvSpPr>
          <p:cNvPr id="6" name="TextBox 5"/>
          <p:cNvSpPr txBox="1"/>
          <p:nvPr/>
        </p:nvSpPr>
        <p:spPr>
          <a:xfrm>
            <a:off x="677863" y="2236788"/>
            <a:ext cx="8020050" cy="3763962"/>
          </a:xfrm>
          <a:prstGeom prst="rect">
            <a:avLst/>
          </a:prstGeom>
          <a:noFill/>
        </p:spPr>
        <p:txBody>
          <a:bodyPr>
            <a:spAutoFit/>
          </a:bodyPr>
          <a:lstStyle/>
          <a:p>
            <a:pPr marL="285750" indent="-285750" eaLnBrk="1" hangingPunct="1">
              <a:spcBef>
                <a:spcPct val="20000"/>
              </a:spcBef>
              <a:buClr>
                <a:srgbClr val="2D7898"/>
              </a:buClr>
              <a:buFont typeface="Wingdings" panose="05000000000000000000" pitchFamily="2" charset="2"/>
              <a:buChar char="§"/>
              <a:defRPr/>
            </a:pPr>
            <a:r>
              <a:rPr lang="en-US" sz="2000" b="1" dirty="0">
                <a:solidFill>
                  <a:srgbClr val="0070C0"/>
                </a:solidFill>
                <a:latin typeface="Arial" charset="0"/>
              </a:rPr>
              <a:t>Demographic changes </a:t>
            </a:r>
            <a:r>
              <a:rPr lang="en-US" sz="2000" dirty="0">
                <a:latin typeface="Arial" charset="0"/>
              </a:rPr>
              <a:t>with shrinking cohort numbers may sharpen competition between academic and vocational education.</a:t>
            </a:r>
            <a:br>
              <a:rPr lang="en-US" sz="2000" dirty="0">
                <a:latin typeface="Arial" charset="0"/>
              </a:rPr>
            </a:br>
            <a:endParaRPr lang="en-US" sz="2000" dirty="0">
              <a:latin typeface="Arial" charset="0"/>
            </a:endParaRPr>
          </a:p>
          <a:p>
            <a:pPr marL="285750" indent="-285750" eaLnBrk="1" hangingPunct="1">
              <a:spcBef>
                <a:spcPct val="20000"/>
              </a:spcBef>
              <a:buClr>
                <a:srgbClr val="2D7898"/>
              </a:buClr>
              <a:buFont typeface="Wingdings" panose="05000000000000000000" pitchFamily="2" charset="2"/>
              <a:buChar char="§"/>
              <a:defRPr/>
            </a:pPr>
            <a:r>
              <a:rPr lang="en-US" sz="2000" b="1" dirty="0">
                <a:solidFill>
                  <a:srgbClr val="0070C0"/>
                </a:solidFill>
                <a:latin typeface="Arial" charset="0"/>
              </a:rPr>
              <a:t>Globalization: </a:t>
            </a:r>
            <a:r>
              <a:rPr lang="en-US" sz="2000" dirty="0">
                <a:latin typeface="Arial" charset="0"/>
              </a:rPr>
              <a:t>Entry of international companies without training traditions threatens Swiss dual-track learning arrangements.</a:t>
            </a:r>
            <a:br>
              <a:rPr lang="en-US" sz="2000" dirty="0">
                <a:latin typeface="Arial" charset="0"/>
              </a:rPr>
            </a:br>
            <a:endParaRPr lang="en-US" sz="2000" dirty="0">
              <a:latin typeface="Arial" charset="0"/>
            </a:endParaRPr>
          </a:p>
          <a:p>
            <a:pPr marL="285750" indent="-285750" eaLnBrk="1" hangingPunct="1">
              <a:spcBef>
                <a:spcPct val="20000"/>
              </a:spcBef>
              <a:buClr>
                <a:srgbClr val="2D7898"/>
              </a:buClr>
              <a:buFont typeface="Wingdings" panose="05000000000000000000" pitchFamily="2" charset="2"/>
              <a:buChar char="§"/>
              <a:defRPr/>
            </a:pPr>
            <a:r>
              <a:rPr lang="en-US" sz="2000" b="1" dirty="0">
                <a:solidFill>
                  <a:srgbClr val="0070C0"/>
                </a:solidFill>
                <a:latin typeface="Arial" charset="0"/>
              </a:rPr>
              <a:t>Globalization</a:t>
            </a:r>
            <a:r>
              <a:rPr lang="en-US" sz="2000" dirty="0">
                <a:solidFill>
                  <a:srgbClr val="0070C0"/>
                </a:solidFill>
                <a:latin typeface="Arial" charset="0"/>
              </a:rPr>
              <a:t>:</a:t>
            </a:r>
            <a:r>
              <a:rPr lang="en-US" sz="2000" dirty="0">
                <a:latin typeface="Arial" charset="0"/>
              </a:rPr>
              <a:t> International recognition of diplomas and degrees is a challenge. Curriculum comparisons are needed to address this problem and to properly position the Swiss educational degrees in international comparisons.</a:t>
            </a:r>
          </a:p>
          <a:p>
            <a:pPr eaLnBrk="1" hangingPunct="1">
              <a:lnSpc>
                <a:spcPct val="150000"/>
              </a:lnSpc>
              <a:spcBef>
                <a:spcPct val="20000"/>
              </a:spcBef>
              <a:buClr>
                <a:srgbClr val="2D7898"/>
              </a:buClr>
              <a:buFont typeface="Wingdings" panose="05000000000000000000" pitchFamily="2" charset="2"/>
              <a:buNone/>
              <a:defRPr/>
            </a:pPr>
            <a:endParaRPr lang="en-US" dirty="0">
              <a:latin typeface="Arial" charset="0"/>
            </a:endParaRPr>
          </a:p>
        </p:txBody>
      </p:sp>
      <p:sp>
        <p:nvSpPr>
          <p:cNvPr id="7" name="Titel 1"/>
          <p:cNvSpPr txBox="1">
            <a:spLocks/>
          </p:cNvSpPr>
          <p:nvPr/>
        </p:nvSpPr>
        <p:spPr bwMode="auto">
          <a:xfrm>
            <a:off x="773113" y="1320800"/>
            <a:ext cx="80438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gn="l" rtl="0" eaLnBrk="0" fontAlgn="base" hangingPunct="0">
              <a:spcBef>
                <a:spcPct val="0"/>
              </a:spcBef>
              <a:spcAft>
                <a:spcPct val="0"/>
              </a:spcAft>
              <a:defRPr sz="2600">
                <a:solidFill>
                  <a:srgbClr val="2D7898"/>
                </a:solidFill>
                <a:latin typeface="+mj-lt"/>
                <a:ea typeface="+mj-ea"/>
                <a:cs typeface="+mj-cs"/>
              </a:defRPr>
            </a:lvl1pPr>
            <a:lvl2pPr algn="l" rtl="0" eaLnBrk="0" fontAlgn="base" hangingPunct="0">
              <a:spcBef>
                <a:spcPct val="0"/>
              </a:spcBef>
              <a:spcAft>
                <a:spcPct val="0"/>
              </a:spcAft>
              <a:defRPr sz="2600">
                <a:solidFill>
                  <a:srgbClr val="2D7898"/>
                </a:solidFill>
                <a:latin typeface="Arial" charset="0"/>
              </a:defRPr>
            </a:lvl2pPr>
            <a:lvl3pPr algn="l" rtl="0" eaLnBrk="0" fontAlgn="base" hangingPunct="0">
              <a:spcBef>
                <a:spcPct val="0"/>
              </a:spcBef>
              <a:spcAft>
                <a:spcPct val="0"/>
              </a:spcAft>
              <a:defRPr sz="2600">
                <a:solidFill>
                  <a:srgbClr val="2D7898"/>
                </a:solidFill>
                <a:latin typeface="Arial" charset="0"/>
              </a:defRPr>
            </a:lvl3pPr>
            <a:lvl4pPr algn="l" rtl="0" eaLnBrk="0" fontAlgn="base" hangingPunct="0">
              <a:spcBef>
                <a:spcPct val="0"/>
              </a:spcBef>
              <a:spcAft>
                <a:spcPct val="0"/>
              </a:spcAft>
              <a:defRPr sz="2600">
                <a:solidFill>
                  <a:srgbClr val="2D7898"/>
                </a:solidFill>
                <a:latin typeface="Arial" charset="0"/>
              </a:defRPr>
            </a:lvl4pPr>
            <a:lvl5pPr algn="l" rtl="0" eaLnBrk="0" fontAlgn="base" hangingPunct="0">
              <a:spcBef>
                <a:spcPct val="0"/>
              </a:spcBef>
              <a:spcAft>
                <a:spcPct val="0"/>
              </a:spcAft>
              <a:defRPr sz="2600">
                <a:solidFill>
                  <a:srgbClr val="2D7898"/>
                </a:solidFill>
                <a:latin typeface="Arial" charset="0"/>
              </a:defRPr>
            </a:lvl5pPr>
            <a:lvl6pPr marL="457200" algn="l" rtl="0" fontAlgn="base">
              <a:spcBef>
                <a:spcPct val="0"/>
              </a:spcBef>
              <a:spcAft>
                <a:spcPct val="0"/>
              </a:spcAft>
              <a:defRPr sz="2600">
                <a:solidFill>
                  <a:srgbClr val="2D7898"/>
                </a:solidFill>
                <a:latin typeface="Arial" charset="0"/>
              </a:defRPr>
            </a:lvl6pPr>
            <a:lvl7pPr marL="914400" algn="l" rtl="0" fontAlgn="base">
              <a:spcBef>
                <a:spcPct val="0"/>
              </a:spcBef>
              <a:spcAft>
                <a:spcPct val="0"/>
              </a:spcAft>
              <a:defRPr sz="2600">
                <a:solidFill>
                  <a:srgbClr val="2D7898"/>
                </a:solidFill>
                <a:latin typeface="Arial" charset="0"/>
              </a:defRPr>
            </a:lvl7pPr>
            <a:lvl8pPr marL="1371600" algn="l" rtl="0" fontAlgn="base">
              <a:spcBef>
                <a:spcPct val="0"/>
              </a:spcBef>
              <a:spcAft>
                <a:spcPct val="0"/>
              </a:spcAft>
              <a:defRPr sz="2600">
                <a:solidFill>
                  <a:srgbClr val="2D7898"/>
                </a:solidFill>
                <a:latin typeface="Arial" charset="0"/>
              </a:defRPr>
            </a:lvl8pPr>
            <a:lvl9pPr marL="1828800" algn="l" rtl="0" fontAlgn="base">
              <a:spcBef>
                <a:spcPct val="0"/>
              </a:spcBef>
              <a:spcAft>
                <a:spcPct val="0"/>
              </a:spcAft>
              <a:defRPr sz="2600">
                <a:solidFill>
                  <a:srgbClr val="2D7898"/>
                </a:solidFill>
                <a:latin typeface="Arial" charset="0"/>
              </a:defRPr>
            </a:lvl9pPr>
          </a:lstStyle>
          <a:p>
            <a:pPr>
              <a:defRPr/>
            </a:pPr>
            <a:r>
              <a:rPr lang="en-US" altLang="de-DE" b="1" kern="0" dirty="0">
                <a:solidFill>
                  <a:srgbClr val="007A96"/>
                </a:solidFill>
              </a:rPr>
              <a:t>Weaknesses of the Swiss VPET System</a:t>
            </a:r>
          </a:p>
        </p:txBody>
      </p:sp>
      <p:sp>
        <p:nvSpPr>
          <p:cNvPr id="2" name="Datumsplatzhalter 1"/>
          <p:cNvSpPr>
            <a:spLocks noGrp="1"/>
          </p:cNvSpPr>
          <p:nvPr>
            <p:ph type="dt" sz="half" idx="10"/>
          </p:nvPr>
        </p:nvSpPr>
        <p:spPr>
          <a:xfrm>
            <a:off x="7937624" y="6282532"/>
            <a:ext cx="612068" cy="468312"/>
          </a:xfrm>
        </p:spPr>
        <p:txBody>
          <a:bodyPr/>
          <a:lstStyle/>
          <a:p>
            <a:r>
              <a:rPr lang="de-DE" smtClean="0"/>
              <a:t>27.06.2018</a:t>
            </a:r>
            <a:endParaRPr lang="de-DE" dirty="0"/>
          </a:p>
        </p:txBody>
      </p:sp>
      <p:sp>
        <p:nvSpPr>
          <p:cNvPr id="3" name="Fußzeilenplatzhalter 2"/>
          <p:cNvSpPr>
            <a:spLocks noGrp="1"/>
          </p:cNvSpPr>
          <p:nvPr>
            <p:ph type="ftr" sz="quarter" idx="11"/>
          </p:nvPr>
        </p:nvSpPr>
        <p:spPr>
          <a:xfrm>
            <a:off x="323850" y="6282532"/>
            <a:ext cx="7456763" cy="468312"/>
          </a:xfrm>
        </p:spPr>
        <p:txBody>
          <a:bodyPr/>
          <a:lstStyle/>
          <a:p>
            <a:r>
              <a:rPr lang="en-US" dirty="0"/>
              <a:t>ETHZ/KOF – CEMETS Kick Off Meeting</a:t>
            </a:r>
            <a:endParaRPr lang="de-DE" dirty="0"/>
          </a:p>
        </p:txBody>
      </p:sp>
    </p:spTree>
    <p:extLst>
      <p:ext uri="{BB962C8B-B14F-4D97-AF65-F5344CB8AC3E}">
        <p14:creationId xmlns:p14="http://schemas.microsoft.com/office/powerpoint/2010/main" val="25488942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L-Shape 15">
            <a:extLst>
              <a:ext uri="{FF2B5EF4-FFF2-40B4-BE49-F238E27FC236}">
                <a16:creationId xmlns:a16="http://schemas.microsoft.com/office/drawing/2014/main" xmlns="" id="{FF7423FD-10CF-9D4E-BA64-0F8BB56973CD}"/>
              </a:ext>
            </a:extLst>
          </p:cNvPr>
          <p:cNvSpPr/>
          <p:nvPr/>
        </p:nvSpPr>
        <p:spPr>
          <a:xfrm rot="5400000">
            <a:off x="3055879" y="-1601919"/>
            <a:ext cx="2205334" cy="7555042"/>
          </a:xfrm>
          <a:prstGeom prst="corner">
            <a:avLst>
              <a:gd name="adj1" fmla="val 238748"/>
              <a:gd name="adj2" fmla="val 61573"/>
            </a:avLst>
          </a:prstGeom>
          <a:ln/>
        </p:spPr>
        <p:style>
          <a:lnRef idx="0">
            <a:schemeClr val="accent3"/>
          </a:lnRef>
          <a:fillRef idx="3">
            <a:schemeClr val="accent3"/>
          </a:fillRef>
          <a:effectRef idx="3">
            <a:schemeClr val="accent3"/>
          </a:effectRef>
          <a:fontRef idx="minor">
            <a:schemeClr val="lt1"/>
          </a:fontRef>
        </p:style>
        <p:txBody>
          <a:bodyPr rtlCol="0" anchor="ctr"/>
          <a:lstStyle/>
          <a:p>
            <a:pPr algn="ctr"/>
            <a:endParaRPr lang="en-US" dirty="0"/>
          </a:p>
        </p:txBody>
      </p:sp>
      <p:sp>
        <p:nvSpPr>
          <p:cNvPr id="15" name="Pentagon 14">
            <a:extLst>
              <a:ext uri="{FF2B5EF4-FFF2-40B4-BE49-F238E27FC236}">
                <a16:creationId xmlns:a16="http://schemas.microsoft.com/office/drawing/2014/main" xmlns="" id="{9875F89C-D592-F743-AFF2-033C50D0C070}"/>
              </a:ext>
            </a:extLst>
          </p:cNvPr>
          <p:cNvSpPr/>
          <p:nvPr/>
        </p:nvSpPr>
        <p:spPr>
          <a:xfrm rot="16200000">
            <a:off x="1083567" y="1762405"/>
            <a:ext cx="3202245" cy="4617322"/>
          </a:xfrm>
          <a:prstGeom prst="homePlate">
            <a:avLst>
              <a:gd name="adj" fmla="val 15395"/>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w="38100">
            <a:solidFill>
              <a:srgbClr val="C00000"/>
            </a:solid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p>
        </p:txBody>
      </p:sp>
      <p:sp>
        <p:nvSpPr>
          <p:cNvPr id="7" name="Pentagon 6">
            <a:extLst>
              <a:ext uri="{FF2B5EF4-FFF2-40B4-BE49-F238E27FC236}">
                <a16:creationId xmlns:a16="http://schemas.microsoft.com/office/drawing/2014/main" xmlns="" id="{39DE4601-4776-4A43-B7DE-1F7027371DEE}"/>
              </a:ext>
            </a:extLst>
          </p:cNvPr>
          <p:cNvSpPr/>
          <p:nvPr/>
        </p:nvSpPr>
        <p:spPr>
          <a:xfrm rot="16200000">
            <a:off x="3775548" y="2279493"/>
            <a:ext cx="5367079" cy="2953961"/>
          </a:xfrm>
          <a:prstGeom prst="homePlate">
            <a:avLst>
              <a:gd name="adj" fmla="val 15313"/>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dirty="0"/>
          </a:p>
        </p:txBody>
      </p:sp>
      <p:sp>
        <p:nvSpPr>
          <p:cNvPr id="10" name="Rectangle 9">
            <a:extLst>
              <a:ext uri="{FF2B5EF4-FFF2-40B4-BE49-F238E27FC236}">
                <a16:creationId xmlns:a16="http://schemas.microsoft.com/office/drawing/2014/main" xmlns="" id="{683F86AA-FC4E-8E49-82F6-020DC14E62E0}"/>
              </a:ext>
            </a:extLst>
          </p:cNvPr>
          <p:cNvSpPr/>
          <p:nvPr/>
        </p:nvSpPr>
        <p:spPr>
          <a:xfrm>
            <a:off x="2743200" y="4723485"/>
            <a:ext cx="2262916" cy="102691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n>
                  <a:solidFill>
                    <a:sysClr val="windowText" lastClr="000000"/>
                  </a:solidFill>
                </a:ln>
                <a:solidFill>
                  <a:sysClr val="windowText" lastClr="000000"/>
                </a:solidFill>
              </a:rPr>
              <a:t>11</a:t>
            </a:r>
            <a:r>
              <a:rPr lang="en-US" baseline="30000" dirty="0">
                <a:ln>
                  <a:solidFill>
                    <a:sysClr val="windowText" lastClr="000000"/>
                  </a:solidFill>
                </a:ln>
                <a:solidFill>
                  <a:sysClr val="windowText" lastClr="000000"/>
                </a:solidFill>
              </a:rPr>
              <a:t>th</a:t>
            </a:r>
            <a:r>
              <a:rPr lang="en-US" dirty="0">
                <a:ln>
                  <a:solidFill>
                    <a:sysClr val="windowText" lastClr="000000"/>
                  </a:solidFill>
                </a:ln>
                <a:solidFill>
                  <a:sysClr val="windowText" lastClr="000000"/>
                </a:solidFill>
              </a:rPr>
              <a:t>&amp;12</a:t>
            </a:r>
            <a:r>
              <a:rPr lang="en-US" baseline="30000" dirty="0">
                <a:ln>
                  <a:solidFill>
                    <a:sysClr val="windowText" lastClr="000000"/>
                  </a:solidFill>
                </a:ln>
                <a:solidFill>
                  <a:sysClr val="windowText" lastClr="000000"/>
                </a:solidFill>
              </a:rPr>
              <a:t>th</a:t>
            </a:r>
            <a:r>
              <a:rPr lang="en-US" dirty="0">
                <a:ln>
                  <a:solidFill>
                    <a:sysClr val="windowText" lastClr="000000"/>
                  </a:solidFill>
                </a:ln>
                <a:solidFill>
                  <a:sysClr val="windowText" lastClr="000000"/>
                </a:solidFill>
              </a:rPr>
              <a:t> Grade</a:t>
            </a:r>
            <a:r>
              <a:rPr lang="en-US" baseline="30000" dirty="0">
                <a:ln>
                  <a:solidFill>
                    <a:sysClr val="windowText" lastClr="000000"/>
                  </a:solidFill>
                </a:ln>
                <a:solidFill>
                  <a:sysClr val="windowText" lastClr="000000"/>
                </a:solidFill>
              </a:rPr>
              <a:t> </a:t>
            </a:r>
            <a:r>
              <a:rPr lang="en-US" dirty="0">
                <a:ln>
                  <a:solidFill>
                    <a:sysClr val="windowText" lastClr="000000"/>
                  </a:solidFill>
                </a:ln>
                <a:solidFill>
                  <a:sysClr val="windowText" lastClr="000000"/>
                </a:solidFill>
              </a:rPr>
              <a:t> </a:t>
            </a:r>
          </a:p>
        </p:txBody>
      </p:sp>
      <p:sp>
        <p:nvSpPr>
          <p:cNvPr id="11" name="Rectangle 10">
            <a:extLst>
              <a:ext uri="{FF2B5EF4-FFF2-40B4-BE49-F238E27FC236}">
                <a16:creationId xmlns:a16="http://schemas.microsoft.com/office/drawing/2014/main" xmlns="" id="{375DE0A3-E530-5943-B537-A35B1DB344EE}"/>
              </a:ext>
            </a:extLst>
          </p:cNvPr>
          <p:cNvSpPr/>
          <p:nvPr/>
        </p:nvSpPr>
        <p:spPr>
          <a:xfrm>
            <a:off x="381025" y="5694480"/>
            <a:ext cx="7532557" cy="86336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n>
                  <a:solidFill>
                    <a:sysClr val="windowText" lastClr="000000"/>
                  </a:solidFill>
                </a:ln>
                <a:solidFill>
                  <a:sysClr val="windowText" lastClr="000000"/>
                </a:solidFill>
              </a:rPr>
              <a:t>Kindergarten – 10</a:t>
            </a:r>
            <a:r>
              <a:rPr lang="en-US" baseline="30000" dirty="0">
                <a:ln>
                  <a:solidFill>
                    <a:sysClr val="windowText" lastClr="000000"/>
                  </a:solidFill>
                </a:ln>
                <a:solidFill>
                  <a:sysClr val="windowText" lastClr="000000"/>
                </a:solidFill>
              </a:rPr>
              <a:t>th</a:t>
            </a:r>
            <a:r>
              <a:rPr lang="en-US" dirty="0">
                <a:ln>
                  <a:solidFill>
                    <a:sysClr val="windowText" lastClr="000000"/>
                  </a:solidFill>
                </a:ln>
                <a:solidFill>
                  <a:sysClr val="windowText" lastClr="000000"/>
                </a:solidFill>
              </a:rPr>
              <a:t> Grade</a:t>
            </a:r>
          </a:p>
        </p:txBody>
      </p:sp>
      <p:sp>
        <p:nvSpPr>
          <p:cNvPr id="12" name="Rectangle 11">
            <a:extLst>
              <a:ext uri="{FF2B5EF4-FFF2-40B4-BE49-F238E27FC236}">
                <a16:creationId xmlns:a16="http://schemas.microsoft.com/office/drawing/2014/main" xmlns="" id="{054E88DD-7F55-5C42-8514-AD1EB1990A64}"/>
              </a:ext>
            </a:extLst>
          </p:cNvPr>
          <p:cNvSpPr/>
          <p:nvPr/>
        </p:nvSpPr>
        <p:spPr>
          <a:xfrm>
            <a:off x="5004866" y="4724400"/>
            <a:ext cx="2926206" cy="947789"/>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n>
                  <a:solidFill>
                    <a:sysClr val="windowText" lastClr="000000"/>
                  </a:solidFill>
                </a:ln>
                <a:solidFill>
                  <a:sysClr val="windowText" lastClr="000000"/>
                </a:solidFill>
              </a:rPr>
              <a:t>11</a:t>
            </a:r>
            <a:r>
              <a:rPr lang="en-US" baseline="30000" dirty="0">
                <a:ln>
                  <a:solidFill>
                    <a:sysClr val="windowText" lastClr="000000"/>
                  </a:solidFill>
                </a:ln>
                <a:solidFill>
                  <a:sysClr val="windowText" lastClr="000000"/>
                </a:solidFill>
              </a:rPr>
              <a:t>th</a:t>
            </a:r>
            <a:r>
              <a:rPr lang="en-US" dirty="0">
                <a:ln>
                  <a:solidFill>
                    <a:sysClr val="windowText" lastClr="000000"/>
                  </a:solidFill>
                </a:ln>
                <a:solidFill>
                  <a:sysClr val="windowText" lastClr="000000"/>
                </a:solidFill>
              </a:rPr>
              <a:t>&amp;12</a:t>
            </a:r>
            <a:r>
              <a:rPr lang="en-US" baseline="30000" dirty="0">
                <a:ln>
                  <a:solidFill>
                    <a:sysClr val="windowText" lastClr="000000"/>
                  </a:solidFill>
                </a:ln>
                <a:solidFill>
                  <a:sysClr val="windowText" lastClr="000000"/>
                </a:solidFill>
              </a:rPr>
              <a:t>th</a:t>
            </a:r>
            <a:r>
              <a:rPr lang="en-US" dirty="0">
                <a:ln>
                  <a:solidFill>
                    <a:sysClr val="windowText" lastClr="000000"/>
                  </a:solidFill>
                </a:ln>
                <a:solidFill>
                  <a:sysClr val="windowText" lastClr="000000"/>
                </a:solidFill>
              </a:rPr>
              <a:t> Grade</a:t>
            </a:r>
            <a:r>
              <a:rPr lang="en-US" baseline="30000" dirty="0">
                <a:ln>
                  <a:solidFill>
                    <a:sysClr val="windowText" lastClr="000000"/>
                  </a:solidFill>
                </a:ln>
                <a:solidFill>
                  <a:sysClr val="windowText" lastClr="000000"/>
                </a:solidFill>
              </a:rPr>
              <a:t> </a:t>
            </a:r>
            <a:r>
              <a:rPr lang="en-US" dirty="0">
                <a:ln>
                  <a:solidFill>
                    <a:sysClr val="windowText" lastClr="000000"/>
                  </a:solidFill>
                </a:ln>
                <a:solidFill>
                  <a:sysClr val="windowText" lastClr="000000"/>
                </a:solidFill>
              </a:rPr>
              <a:t> </a:t>
            </a:r>
          </a:p>
        </p:txBody>
      </p:sp>
      <p:sp>
        <p:nvSpPr>
          <p:cNvPr id="13" name="Rectangle 12">
            <a:extLst>
              <a:ext uri="{FF2B5EF4-FFF2-40B4-BE49-F238E27FC236}">
                <a16:creationId xmlns:a16="http://schemas.microsoft.com/office/drawing/2014/main" xmlns="" id="{B95B99E5-F727-0544-A422-BF0D7818DFD6}"/>
              </a:ext>
            </a:extLst>
          </p:cNvPr>
          <p:cNvSpPr/>
          <p:nvPr/>
        </p:nvSpPr>
        <p:spPr>
          <a:xfrm>
            <a:off x="4975861" y="1976038"/>
            <a:ext cx="2955211" cy="274744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n>
                  <a:solidFill>
                    <a:sysClr val="windowText" lastClr="000000"/>
                  </a:solidFill>
                </a:ln>
                <a:solidFill>
                  <a:sysClr val="windowText" lastClr="000000"/>
                </a:solidFill>
              </a:rPr>
              <a:t>University</a:t>
            </a:r>
          </a:p>
        </p:txBody>
      </p:sp>
      <p:sp>
        <p:nvSpPr>
          <p:cNvPr id="8" name="TextBox 7">
            <a:extLst>
              <a:ext uri="{FF2B5EF4-FFF2-40B4-BE49-F238E27FC236}">
                <a16:creationId xmlns:a16="http://schemas.microsoft.com/office/drawing/2014/main" xmlns="" id="{4333BD7E-5E9A-D74D-9B65-D400086CAFB5}"/>
              </a:ext>
            </a:extLst>
          </p:cNvPr>
          <p:cNvSpPr txBox="1"/>
          <p:nvPr/>
        </p:nvSpPr>
        <p:spPr>
          <a:xfrm>
            <a:off x="1821019" y="2666999"/>
            <a:ext cx="1708603" cy="923330"/>
          </a:xfrm>
          <a:prstGeom prst="rect">
            <a:avLst/>
          </a:prstGeom>
          <a:noFill/>
        </p:spPr>
        <p:txBody>
          <a:bodyPr wrap="square" rtlCol="0">
            <a:spAutoFit/>
          </a:bodyPr>
          <a:lstStyle/>
          <a:p>
            <a:pPr algn="ctr"/>
            <a:r>
              <a:rPr lang="en-US" b="1" dirty="0"/>
              <a:t>Professional</a:t>
            </a:r>
          </a:p>
          <a:p>
            <a:pPr algn="ctr"/>
            <a:r>
              <a:rPr lang="en-US" b="1" dirty="0"/>
              <a:t>Technical Path</a:t>
            </a:r>
          </a:p>
        </p:txBody>
      </p:sp>
      <p:sp>
        <p:nvSpPr>
          <p:cNvPr id="17" name="TextBox 16">
            <a:extLst>
              <a:ext uri="{FF2B5EF4-FFF2-40B4-BE49-F238E27FC236}">
                <a16:creationId xmlns:a16="http://schemas.microsoft.com/office/drawing/2014/main" xmlns="" id="{75FDDE8C-F5E0-0542-826D-ED1840EFA422}"/>
              </a:ext>
            </a:extLst>
          </p:cNvPr>
          <p:cNvSpPr txBox="1"/>
          <p:nvPr/>
        </p:nvSpPr>
        <p:spPr>
          <a:xfrm>
            <a:off x="5715026" y="1258669"/>
            <a:ext cx="1489474" cy="646331"/>
          </a:xfrm>
          <a:prstGeom prst="rect">
            <a:avLst/>
          </a:prstGeom>
          <a:noFill/>
        </p:spPr>
        <p:txBody>
          <a:bodyPr wrap="square" rtlCol="0">
            <a:spAutoFit/>
          </a:bodyPr>
          <a:lstStyle/>
          <a:p>
            <a:pPr algn="ctr"/>
            <a:r>
              <a:rPr lang="en-US" b="1" dirty="0"/>
              <a:t>Academic</a:t>
            </a:r>
          </a:p>
          <a:p>
            <a:pPr algn="ctr"/>
            <a:r>
              <a:rPr lang="en-US" b="1" dirty="0"/>
              <a:t>Path </a:t>
            </a:r>
          </a:p>
        </p:txBody>
      </p:sp>
      <p:sp>
        <p:nvSpPr>
          <p:cNvPr id="18" name="Rectangle 17">
            <a:extLst>
              <a:ext uri="{FF2B5EF4-FFF2-40B4-BE49-F238E27FC236}">
                <a16:creationId xmlns:a16="http://schemas.microsoft.com/office/drawing/2014/main" xmlns="" id="{C5B07390-FC2D-8845-9E16-1545D5FE4F5D}"/>
              </a:ext>
            </a:extLst>
          </p:cNvPr>
          <p:cNvSpPr/>
          <p:nvPr/>
        </p:nvSpPr>
        <p:spPr>
          <a:xfrm>
            <a:off x="2743200" y="3752492"/>
            <a:ext cx="2238906" cy="970994"/>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ln>
                  <a:solidFill>
                    <a:sysClr val="windowText" lastClr="000000"/>
                  </a:solidFill>
                </a:ln>
                <a:solidFill>
                  <a:sysClr val="windowText" lastClr="000000"/>
                </a:solidFill>
              </a:rPr>
              <a:t>Community </a:t>
            </a:r>
          </a:p>
          <a:p>
            <a:pPr algn="ctr"/>
            <a:r>
              <a:rPr lang="en-US" dirty="0">
                <a:ln>
                  <a:solidFill>
                    <a:sysClr val="windowText" lastClr="000000"/>
                  </a:solidFill>
                </a:ln>
                <a:solidFill>
                  <a:sysClr val="windowText" lastClr="000000"/>
                </a:solidFill>
              </a:rPr>
              <a:t>College</a:t>
            </a:r>
          </a:p>
        </p:txBody>
      </p:sp>
      <p:sp>
        <p:nvSpPr>
          <p:cNvPr id="14" name="Bent Arrow 13">
            <a:extLst>
              <a:ext uri="{FF2B5EF4-FFF2-40B4-BE49-F238E27FC236}">
                <a16:creationId xmlns:a16="http://schemas.microsoft.com/office/drawing/2014/main" xmlns="" id="{44D158A7-A238-0E4C-B499-88607058B0DE}"/>
              </a:ext>
            </a:extLst>
          </p:cNvPr>
          <p:cNvSpPr/>
          <p:nvPr/>
        </p:nvSpPr>
        <p:spPr>
          <a:xfrm>
            <a:off x="4114826" y="3009530"/>
            <a:ext cx="990600" cy="724269"/>
          </a:xfrm>
          <a:prstGeom prst="bentArrow">
            <a:avLst>
              <a:gd name="adj1" fmla="val 50000"/>
              <a:gd name="adj2" fmla="val 40523"/>
              <a:gd name="adj3" fmla="val 25000"/>
              <a:gd name="adj4" fmla="val 64447"/>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
        <p:nvSpPr>
          <p:cNvPr id="9" name="Rectangle 8">
            <a:extLst>
              <a:ext uri="{FF2B5EF4-FFF2-40B4-BE49-F238E27FC236}">
                <a16:creationId xmlns:a16="http://schemas.microsoft.com/office/drawing/2014/main" xmlns="" id="{14BC0805-00D1-2547-B39D-96305984DC8F}"/>
              </a:ext>
            </a:extLst>
          </p:cNvPr>
          <p:cNvSpPr/>
          <p:nvPr/>
        </p:nvSpPr>
        <p:spPr>
          <a:xfrm>
            <a:off x="381025" y="3752492"/>
            <a:ext cx="2514575" cy="1941988"/>
          </a:xfrm>
          <a:prstGeom prst="rect">
            <a:avLst/>
          </a:prstGeom>
          <a:gradFill flip="none" rotWithShape="1">
            <a:gsLst>
              <a:gs pos="0">
                <a:schemeClr val="accent3">
                  <a:lumMod val="67000"/>
                </a:schemeClr>
              </a:gs>
              <a:gs pos="48000">
                <a:schemeClr val="accent3">
                  <a:lumMod val="97000"/>
                  <a:lumOff val="3000"/>
                </a:schemeClr>
              </a:gs>
              <a:gs pos="100000">
                <a:schemeClr val="accent3">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n-US" dirty="0">
              <a:ln>
                <a:solidFill>
                  <a:sysClr val="windowText" lastClr="000000"/>
                </a:solidFill>
              </a:ln>
            </a:endParaRPr>
          </a:p>
        </p:txBody>
      </p:sp>
      <p:sp>
        <p:nvSpPr>
          <p:cNvPr id="20" name="TextBox 19">
            <a:extLst>
              <a:ext uri="{FF2B5EF4-FFF2-40B4-BE49-F238E27FC236}">
                <a16:creationId xmlns:a16="http://schemas.microsoft.com/office/drawing/2014/main" xmlns="" id="{08A15B25-32F3-044C-9C2F-50EA434B9864}"/>
              </a:ext>
            </a:extLst>
          </p:cNvPr>
          <p:cNvSpPr txBox="1"/>
          <p:nvPr/>
        </p:nvSpPr>
        <p:spPr>
          <a:xfrm>
            <a:off x="2857527" y="1178416"/>
            <a:ext cx="2209800" cy="461665"/>
          </a:xfrm>
          <a:prstGeom prst="rect">
            <a:avLst/>
          </a:prstGeom>
          <a:noFill/>
        </p:spPr>
        <p:txBody>
          <a:bodyPr wrap="square" rtlCol="0">
            <a:spAutoFit/>
          </a:bodyPr>
          <a:lstStyle/>
          <a:p>
            <a:r>
              <a:rPr lang="en-US" sz="2400" b="1" dirty="0">
                <a:solidFill>
                  <a:schemeClr val="accent3">
                    <a:lumMod val="50000"/>
                  </a:schemeClr>
                </a:solidFill>
              </a:rPr>
              <a:t>Employment</a:t>
            </a:r>
          </a:p>
        </p:txBody>
      </p:sp>
      <p:sp>
        <p:nvSpPr>
          <p:cNvPr id="38" name="TextBox 37">
            <a:extLst>
              <a:ext uri="{FF2B5EF4-FFF2-40B4-BE49-F238E27FC236}">
                <a16:creationId xmlns:a16="http://schemas.microsoft.com/office/drawing/2014/main" xmlns="" id="{52706FA6-E255-674D-B71B-784EF650735E}"/>
              </a:ext>
            </a:extLst>
          </p:cNvPr>
          <p:cNvSpPr txBox="1"/>
          <p:nvPr/>
        </p:nvSpPr>
        <p:spPr>
          <a:xfrm>
            <a:off x="304800" y="3801933"/>
            <a:ext cx="1708603" cy="646331"/>
          </a:xfrm>
          <a:prstGeom prst="rect">
            <a:avLst/>
          </a:prstGeom>
          <a:noFill/>
        </p:spPr>
        <p:txBody>
          <a:bodyPr wrap="square" rtlCol="0">
            <a:spAutoFit/>
          </a:bodyPr>
          <a:lstStyle/>
          <a:p>
            <a:pPr algn="ctr"/>
            <a:r>
              <a:rPr lang="en-US" b="1" dirty="0"/>
              <a:t>Work-based Training</a:t>
            </a:r>
          </a:p>
        </p:txBody>
      </p:sp>
      <p:sp>
        <p:nvSpPr>
          <p:cNvPr id="35" name="Left Arrow Callout 34">
            <a:extLst>
              <a:ext uri="{FF2B5EF4-FFF2-40B4-BE49-F238E27FC236}">
                <a16:creationId xmlns:a16="http://schemas.microsoft.com/office/drawing/2014/main" xmlns="" id="{45D37B87-9459-304D-AA8D-F8B7D6C2640F}"/>
              </a:ext>
            </a:extLst>
          </p:cNvPr>
          <p:cNvSpPr/>
          <p:nvPr/>
        </p:nvSpPr>
        <p:spPr>
          <a:xfrm>
            <a:off x="7988107" y="4357166"/>
            <a:ext cx="1003493" cy="824434"/>
          </a:xfrm>
          <a:prstGeom prst="leftArrowCallou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a:solidFill>
                  <a:schemeClr val="tx1"/>
                </a:solidFill>
              </a:rPr>
              <a:t>HS Dipl</a:t>
            </a:r>
          </a:p>
        </p:txBody>
      </p:sp>
      <p:sp>
        <p:nvSpPr>
          <p:cNvPr id="44" name="Left Arrow Callout 43">
            <a:extLst>
              <a:ext uri="{FF2B5EF4-FFF2-40B4-BE49-F238E27FC236}">
                <a16:creationId xmlns:a16="http://schemas.microsoft.com/office/drawing/2014/main" xmlns="" id="{6EC2CB75-EA61-A84C-A7DE-5A506DC9E0F3}"/>
              </a:ext>
            </a:extLst>
          </p:cNvPr>
          <p:cNvSpPr/>
          <p:nvPr/>
        </p:nvSpPr>
        <p:spPr>
          <a:xfrm>
            <a:off x="7996404" y="3413555"/>
            <a:ext cx="1003493" cy="824434"/>
          </a:xfrm>
          <a:prstGeom prst="leftArrowCallou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a:solidFill>
                  <a:schemeClr val="tx1"/>
                </a:solidFill>
              </a:rPr>
              <a:t>AA</a:t>
            </a:r>
          </a:p>
        </p:txBody>
      </p:sp>
      <p:sp>
        <p:nvSpPr>
          <p:cNvPr id="45" name="Left Arrow Callout 44">
            <a:extLst>
              <a:ext uri="{FF2B5EF4-FFF2-40B4-BE49-F238E27FC236}">
                <a16:creationId xmlns:a16="http://schemas.microsoft.com/office/drawing/2014/main" xmlns="" id="{4E4596DC-64C4-D64A-B7FD-C3A0013FA4E2}"/>
              </a:ext>
            </a:extLst>
          </p:cNvPr>
          <p:cNvSpPr/>
          <p:nvPr/>
        </p:nvSpPr>
        <p:spPr>
          <a:xfrm>
            <a:off x="7988107" y="2469944"/>
            <a:ext cx="1003493" cy="824434"/>
          </a:xfrm>
          <a:prstGeom prst="leftArrowCallou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a:solidFill>
                  <a:schemeClr val="tx1"/>
                </a:solidFill>
              </a:rPr>
              <a:t>BA</a:t>
            </a:r>
          </a:p>
        </p:txBody>
      </p:sp>
      <p:sp>
        <p:nvSpPr>
          <p:cNvPr id="50" name="Left Arrow Callout 49">
            <a:extLst>
              <a:ext uri="{FF2B5EF4-FFF2-40B4-BE49-F238E27FC236}">
                <a16:creationId xmlns:a16="http://schemas.microsoft.com/office/drawing/2014/main" xmlns="" id="{0491DC6B-92D2-9846-9D59-5FAF36ECEFC7}"/>
              </a:ext>
            </a:extLst>
          </p:cNvPr>
          <p:cNvSpPr/>
          <p:nvPr/>
        </p:nvSpPr>
        <p:spPr>
          <a:xfrm>
            <a:off x="7988107" y="1524000"/>
            <a:ext cx="1003493" cy="824434"/>
          </a:xfrm>
          <a:prstGeom prst="leftArrowCallou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a:solidFill>
                  <a:schemeClr val="tx1"/>
                </a:solidFill>
              </a:rPr>
              <a:t>MA</a:t>
            </a:r>
          </a:p>
        </p:txBody>
      </p:sp>
      <p:sp>
        <p:nvSpPr>
          <p:cNvPr id="51" name="Left Arrow Callout 50">
            <a:extLst>
              <a:ext uri="{FF2B5EF4-FFF2-40B4-BE49-F238E27FC236}">
                <a16:creationId xmlns:a16="http://schemas.microsoft.com/office/drawing/2014/main" xmlns="" id="{9A634328-125E-B34C-A27E-2DB78C41F7D2}"/>
              </a:ext>
            </a:extLst>
          </p:cNvPr>
          <p:cNvSpPr/>
          <p:nvPr/>
        </p:nvSpPr>
        <p:spPr>
          <a:xfrm>
            <a:off x="7988107" y="584814"/>
            <a:ext cx="1003493" cy="824434"/>
          </a:xfrm>
          <a:prstGeom prst="leftArrowCallout">
            <a:avLst/>
          </a:prstGeom>
        </p:spPr>
        <p:style>
          <a:lnRef idx="1">
            <a:schemeClr val="accent2"/>
          </a:lnRef>
          <a:fillRef idx="3">
            <a:schemeClr val="accent2"/>
          </a:fillRef>
          <a:effectRef idx="2">
            <a:schemeClr val="accent2"/>
          </a:effectRef>
          <a:fontRef idx="minor">
            <a:schemeClr val="lt1"/>
          </a:fontRef>
        </p:style>
        <p:txBody>
          <a:bodyPr rtlCol="0" anchor="ctr"/>
          <a:lstStyle/>
          <a:p>
            <a:pPr algn="ctr"/>
            <a:r>
              <a:rPr lang="en-US" dirty="0">
                <a:solidFill>
                  <a:schemeClr val="tx1"/>
                </a:solidFill>
              </a:rPr>
              <a:t>PhD</a:t>
            </a:r>
          </a:p>
        </p:txBody>
      </p:sp>
      <p:sp>
        <p:nvSpPr>
          <p:cNvPr id="52" name="Title 1">
            <a:extLst>
              <a:ext uri="{FF2B5EF4-FFF2-40B4-BE49-F238E27FC236}">
                <a16:creationId xmlns:a16="http://schemas.microsoft.com/office/drawing/2014/main" xmlns="" id="{8B7880A2-A569-5046-8B09-F695712D05EA}"/>
              </a:ext>
            </a:extLst>
          </p:cNvPr>
          <p:cNvSpPr>
            <a:spLocks noGrp="1"/>
          </p:cNvSpPr>
          <p:nvPr>
            <p:ph type="title"/>
          </p:nvPr>
        </p:nvSpPr>
        <p:spPr>
          <a:xfrm>
            <a:off x="257175" y="152400"/>
            <a:ext cx="8048625" cy="993775"/>
          </a:xfrm>
        </p:spPr>
        <p:txBody>
          <a:bodyPr>
            <a:normAutofit/>
          </a:bodyPr>
          <a:lstStyle/>
          <a:p>
            <a:pPr algn="ctr"/>
            <a:r>
              <a:rPr lang="en-US" altLang="en-US" sz="3200" dirty="0" smtClean="0">
                <a:solidFill>
                  <a:srgbClr val="0070C0"/>
                </a:solidFill>
                <a:ea typeface="ＭＳ Ｐゴシック" panose="020B0600070205080204" pitchFamily="34" charset="-128"/>
              </a:rPr>
              <a:t>What might a CA Youth Apprenticeship System look like?</a:t>
            </a:r>
            <a:endParaRPr lang="en-US" altLang="en-US" sz="3200" dirty="0">
              <a:solidFill>
                <a:srgbClr val="0070C0"/>
              </a:solidFill>
              <a:ea typeface="ＭＳ Ｐゴシック" panose="020B0600070205080204" pitchFamily="34" charset="-128"/>
            </a:endParaRPr>
          </a:p>
        </p:txBody>
      </p:sp>
      <p:sp>
        <p:nvSpPr>
          <p:cNvPr id="43" name="TextBox 42">
            <a:extLst>
              <a:ext uri="{FF2B5EF4-FFF2-40B4-BE49-F238E27FC236}">
                <a16:creationId xmlns:a16="http://schemas.microsoft.com/office/drawing/2014/main" xmlns="" id="{D1C71A90-C58B-9A49-8797-5CE6A673BD4E}"/>
              </a:ext>
            </a:extLst>
          </p:cNvPr>
          <p:cNvSpPr txBox="1"/>
          <p:nvPr/>
        </p:nvSpPr>
        <p:spPr>
          <a:xfrm>
            <a:off x="4390657" y="3109712"/>
            <a:ext cx="782329" cy="369332"/>
          </a:xfrm>
          <a:prstGeom prst="rect">
            <a:avLst/>
          </a:prstGeom>
          <a:noFill/>
        </p:spPr>
        <p:txBody>
          <a:bodyPr wrap="square" rtlCol="0">
            <a:spAutoFit/>
          </a:bodyPr>
          <a:lstStyle/>
          <a:p>
            <a:r>
              <a:rPr lang="en-US" dirty="0"/>
              <a:t>Gen</a:t>
            </a:r>
          </a:p>
        </p:txBody>
      </p:sp>
      <p:sp>
        <p:nvSpPr>
          <p:cNvPr id="2" name="Left Arrow 1">
            <a:extLst>
              <a:ext uri="{FF2B5EF4-FFF2-40B4-BE49-F238E27FC236}">
                <a16:creationId xmlns:a16="http://schemas.microsoft.com/office/drawing/2014/main" xmlns="" id="{0158C57C-A4FE-BF4B-B074-CC058D37E5C1}"/>
              </a:ext>
            </a:extLst>
          </p:cNvPr>
          <p:cNvSpPr/>
          <p:nvPr/>
        </p:nvSpPr>
        <p:spPr>
          <a:xfrm>
            <a:off x="4572000" y="3962400"/>
            <a:ext cx="762000" cy="608685"/>
          </a:xfrm>
          <a:prstGeom prst="leftArrow">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4" name="Pentagon 23">
            <a:extLst>
              <a:ext uri="{FF2B5EF4-FFF2-40B4-BE49-F238E27FC236}">
                <a16:creationId xmlns:a16="http://schemas.microsoft.com/office/drawing/2014/main" xmlns="" id="{25CDAC16-933E-3546-AAAF-51A8250A2629}"/>
              </a:ext>
            </a:extLst>
          </p:cNvPr>
          <p:cNvSpPr/>
          <p:nvPr/>
        </p:nvSpPr>
        <p:spPr>
          <a:xfrm rot="16200000">
            <a:off x="2203795" y="5073055"/>
            <a:ext cx="968728" cy="262480"/>
          </a:xfrm>
          <a:prstGeom prst="homePlate">
            <a:avLst/>
          </a:prstGeom>
          <a:solidFill>
            <a:schemeClr val="accent3">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2-year</a:t>
            </a:r>
          </a:p>
        </p:txBody>
      </p:sp>
      <p:sp>
        <p:nvSpPr>
          <p:cNvPr id="25" name="Pentagon 24">
            <a:extLst>
              <a:ext uri="{FF2B5EF4-FFF2-40B4-BE49-F238E27FC236}">
                <a16:creationId xmlns:a16="http://schemas.microsoft.com/office/drawing/2014/main" xmlns="" id="{BE2D0066-A26A-9744-B657-9ACDD9D89748}"/>
              </a:ext>
            </a:extLst>
          </p:cNvPr>
          <p:cNvSpPr/>
          <p:nvPr/>
        </p:nvSpPr>
        <p:spPr>
          <a:xfrm rot="16200000">
            <a:off x="1671572" y="4825611"/>
            <a:ext cx="1440310" cy="285785"/>
          </a:xfrm>
          <a:prstGeom prst="homePlate">
            <a:avLst/>
          </a:prstGeom>
          <a:solidFill>
            <a:schemeClr val="accent3">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3-year</a:t>
            </a:r>
          </a:p>
        </p:txBody>
      </p:sp>
      <p:sp>
        <p:nvSpPr>
          <p:cNvPr id="26" name="Pentagon 25">
            <a:extLst>
              <a:ext uri="{FF2B5EF4-FFF2-40B4-BE49-F238E27FC236}">
                <a16:creationId xmlns:a16="http://schemas.microsoft.com/office/drawing/2014/main" xmlns="" id="{0166EC57-D9CC-E545-A2D9-4DBE68C9EEA8}"/>
              </a:ext>
            </a:extLst>
          </p:cNvPr>
          <p:cNvSpPr/>
          <p:nvPr/>
        </p:nvSpPr>
        <p:spPr>
          <a:xfrm rot="16200000">
            <a:off x="1106230" y="4575323"/>
            <a:ext cx="1971329" cy="261164"/>
          </a:xfrm>
          <a:prstGeom prst="homePlate">
            <a:avLst/>
          </a:prstGeom>
          <a:solidFill>
            <a:schemeClr val="accent3">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a:solidFill>
                  <a:schemeClr val="tx1"/>
                </a:solidFill>
              </a:rPr>
              <a:t>4-year</a:t>
            </a:r>
          </a:p>
        </p:txBody>
      </p:sp>
    </p:spTree>
    <p:extLst>
      <p:ext uri="{BB962C8B-B14F-4D97-AF65-F5344CB8AC3E}">
        <p14:creationId xmlns:p14="http://schemas.microsoft.com/office/powerpoint/2010/main" val="218199479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a:r>
              <a:rPr lang="en-US" b="1" dirty="0" smtClean="0"/>
              <a:t>QUESTIONS?</a:t>
            </a:r>
            <a:r>
              <a:rPr lang="en-US" dirty="0" smtClean="0"/>
              <a:t>  </a:t>
            </a:r>
            <a:br>
              <a:rPr lang="en-US" dirty="0" smtClean="0"/>
            </a:br>
            <a:r>
              <a:rPr lang="en-US" dirty="0" smtClean="0"/>
              <a:t>Thanks for your time!</a:t>
            </a:r>
            <a:endParaRPr lang="en-US" dirty="0"/>
          </a:p>
        </p:txBody>
      </p:sp>
      <p:pic>
        <p:nvPicPr>
          <p:cNvPr id="6" name="Content Placeholder 5"/>
          <p:cNvPicPr>
            <a:picLocks noGrp="1" noChangeAspect="1"/>
          </p:cNvPicPr>
          <p:nvPr>
            <p:ph idx="1"/>
          </p:nvPr>
        </p:nvPicPr>
        <p:blipFill>
          <a:blip r:embed="rId2"/>
          <a:stretch>
            <a:fillRect/>
          </a:stretch>
        </p:blipFill>
        <p:spPr>
          <a:xfrm>
            <a:off x="1250823" y="2005202"/>
            <a:ext cx="6642354" cy="3900711"/>
          </a:xfrm>
          <a:prstGeom prst="rect">
            <a:avLst/>
          </a:prstGeom>
        </p:spPr>
      </p:pic>
    </p:spTree>
    <p:extLst>
      <p:ext uri="{BB962C8B-B14F-4D97-AF65-F5344CB8AC3E}">
        <p14:creationId xmlns:p14="http://schemas.microsoft.com/office/powerpoint/2010/main" val="19552004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Rectangle 23"/>
          <p:cNvSpPr/>
          <p:nvPr/>
        </p:nvSpPr>
        <p:spPr bwMode="auto">
          <a:xfrm>
            <a:off x="319090" y="1839913"/>
            <a:ext cx="612775" cy="4284662"/>
          </a:xfrm>
          <a:prstGeom prst="rect">
            <a:avLst/>
          </a:prstGeom>
          <a:solidFill>
            <a:schemeClr val="bg1">
              <a:lumMod val="95000"/>
            </a:schemeClr>
          </a:solidFill>
          <a:ln>
            <a:noFill/>
          </a:ln>
          <a:effectLst/>
          <a:extLst/>
        </p:spPr>
        <p:txBody>
          <a:bodyPr lIns="0" tIns="0" rIns="0" bIns="0"/>
          <a:lstStyle/>
          <a:p>
            <a:pPr marL="342900" indent="-342900">
              <a:spcBef>
                <a:spcPct val="20000"/>
              </a:spcBef>
              <a:buClr>
                <a:srgbClr val="2D7898"/>
              </a:buClr>
              <a:defRPr/>
            </a:pPr>
            <a:endParaRPr lang="en-US">
              <a:latin typeface="Arial" charset="0"/>
            </a:endParaRPr>
          </a:p>
        </p:txBody>
      </p:sp>
      <p:sp>
        <p:nvSpPr>
          <p:cNvPr id="13" name="Rectangle 12"/>
          <p:cNvSpPr/>
          <p:nvPr/>
        </p:nvSpPr>
        <p:spPr bwMode="auto">
          <a:xfrm>
            <a:off x="8412165" y="1771652"/>
            <a:ext cx="593725" cy="4352925"/>
          </a:xfrm>
          <a:prstGeom prst="rect">
            <a:avLst/>
          </a:prstGeom>
          <a:solidFill>
            <a:schemeClr val="bg1">
              <a:lumMod val="95000"/>
            </a:schemeClr>
          </a:solidFill>
          <a:ln>
            <a:noFill/>
          </a:ln>
          <a:effectLst/>
          <a:extLst/>
        </p:spPr>
        <p:txBody>
          <a:bodyPr lIns="0" tIns="0" rIns="0" bIns="0"/>
          <a:lstStyle/>
          <a:p>
            <a:pPr marL="342900" indent="-342900">
              <a:spcBef>
                <a:spcPct val="20000"/>
              </a:spcBef>
              <a:buClr>
                <a:srgbClr val="2D7898"/>
              </a:buClr>
              <a:defRPr/>
            </a:pPr>
            <a:endParaRPr lang="en-US">
              <a:latin typeface="Arial" charset="0"/>
            </a:endParaRPr>
          </a:p>
        </p:txBody>
      </p:sp>
      <p:pic>
        <p:nvPicPr>
          <p:cNvPr id="37893" name="Grafik 7" descr="Berufsbildungssystem_engl.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87427" y="1230315"/>
            <a:ext cx="7585075" cy="5299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94" name="Grafik 15" descr="Berufsbildungssystem_engl.jp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0977" y="6353177"/>
            <a:ext cx="1800225" cy="373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7895" name="Straight Connector 2"/>
          <p:cNvCxnSpPr>
            <a:cxnSpLocks noChangeShapeType="1"/>
          </p:cNvCxnSpPr>
          <p:nvPr/>
        </p:nvCxnSpPr>
        <p:spPr bwMode="auto">
          <a:xfrm>
            <a:off x="1871663" y="6124575"/>
            <a:ext cx="70485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896" name="Straight Connector 9"/>
          <p:cNvCxnSpPr>
            <a:cxnSpLocks noChangeShapeType="1"/>
          </p:cNvCxnSpPr>
          <p:nvPr/>
        </p:nvCxnSpPr>
        <p:spPr bwMode="auto">
          <a:xfrm>
            <a:off x="1871663" y="4638675"/>
            <a:ext cx="70485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897" name="Straight Connector 10"/>
          <p:cNvCxnSpPr>
            <a:cxnSpLocks noChangeShapeType="1"/>
          </p:cNvCxnSpPr>
          <p:nvPr/>
        </p:nvCxnSpPr>
        <p:spPr bwMode="auto">
          <a:xfrm>
            <a:off x="1871663" y="4143375"/>
            <a:ext cx="70485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898" name="Straight Connector 11"/>
          <p:cNvCxnSpPr>
            <a:cxnSpLocks noChangeShapeType="1"/>
          </p:cNvCxnSpPr>
          <p:nvPr/>
        </p:nvCxnSpPr>
        <p:spPr bwMode="auto">
          <a:xfrm>
            <a:off x="4235452" y="2795588"/>
            <a:ext cx="4684713"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7899" name="Straight Connector 13"/>
          <p:cNvCxnSpPr>
            <a:cxnSpLocks noChangeShapeType="1"/>
          </p:cNvCxnSpPr>
          <p:nvPr/>
        </p:nvCxnSpPr>
        <p:spPr bwMode="auto">
          <a:xfrm>
            <a:off x="319090" y="2795588"/>
            <a:ext cx="3767137" cy="0"/>
          </a:xfrm>
          <a:prstGeom prst="line">
            <a:avLst/>
          </a:prstGeom>
          <a:noFill/>
          <a:ln w="38100"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900" name="TextBox 7"/>
          <p:cNvSpPr txBox="1">
            <a:spLocks noChangeArrowheads="1"/>
          </p:cNvSpPr>
          <p:nvPr/>
        </p:nvSpPr>
        <p:spPr bwMode="auto">
          <a:xfrm>
            <a:off x="8488365" y="5754690"/>
            <a:ext cx="44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r>
              <a:rPr lang="de-CH" altLang="en-US"/>
              <a:t>16</a:t>
            </a:r>
            <a:endParaRPr lang="en-US" altLang="en-US"/>
          </a:p>
        </p:txBody>
      </p:sp>
      <p:sp>
        <p:nvSpPr>
          <p:cNvPr id="37901" name="TextBox 8"/>
          <p:cNvSpPr txBox="1">
            <a:spLocks noChangeArrowheads="1"/>
          </p:cNvSpPr>
          <p:nvPr/>
        </p:nvSpPr>
        <p:spPr bwMode="auto">
          <a:xfrm>
            <a:off x="8443913" y="1327152"/>
            <a:ext cx="5588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en-US" sz="1200" b="1"/>
              <a:t>entry</a:t>
            </a:r>
          </a:p>
          <a:p>
            <a:pPr algn="ctr" eaLnBrk="1" hangingPunct="1">
              <a:buFont typeface="Wingdings" panose="05000000000000000000" pitchFamily="2" charset="2"/>
              <a:buNone/>
            </a:pPr>
            <a:r>
              <a:rPr lang="de-CH" altLang="en-US" sz="1200" b="1"/>
              <a:t>age</a:t>
            </a:r>
            <a:endParaRPr lang="en-US" altLang="en-US" sz="1200" b="1"/>
          </a:p>
        </p:txBody>
      </p:sp>
      <p:sp>
        <p:nvSpPr>
          <p:cNvPr id="37902" name="TextBox 18"/>
          <p:cNvSpPr txBox="1">
            <a:spLocks noChangeArrowheads="1"/>
          </p:cNvSpPr>
          <p:nvPr/>
        </p:nvSpPr>
        <p:spPr bwMode="auto">
          <a:xfrm>
            <a:off x="8488365" y="4195765"/>
            <a:ext cx="44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r>
              <a:rPr lang="de-CH" altLang="en-US"/>
              <a:t>19</a:t>
            </a:r>
            <a:endParaRPr lang="en-US" altLang="en-US"/>
          </a:p>
        </p:txBody>
      </p:sp>
      <p:sp>
        <p:nvSpPr>
          <p:cNvPr id="37903" name="TextBox 20"/>
          <p:cNvSpPr txBox="1">
            <a:spLocks noChangeArrowheads="1"/>
          </p:cNvSpPr>
          <p:nvPr/>
        </p:nvSpPr>
        <p:spPr bwMode="auto">
          <a:xfrm>
            <a:off x="8469315" y="2427288"/>
            <a:ext cx="4413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r>
              <a:rPr lang="de-CH" altLang="en-US"/>
              <a:t>20</a:t>
            </a:r>
            <a:endParaRPr lang="en-US" altLang="en-US"/>
          </a:p>
        </p:txBody>
      </p:sp>
      <p:sp>
        <p:nvSpPr>
          <p:cNvPr id="37904" name="TextBox 21"/>
          <p:cNvSpPr txBox="1">
            <a:spLocks noChangeArrowheads="1"/>
          </p:cNvSpPr>
          <p:nvPr/>
        </p:nvSpPr>
        <p:spPr bwMode="auto">
          <a:xfrm>
            <a:off x="350840" y="1382715"/>
            <a:ext cx="560387"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en-US" sz="1200" b="1"/>
              <a:t>entry</a:t>
            </a:r>
          </a:p>
          <a:p>
            <a:pPr algn="ctr" eaLnBrk="1" hangingPunct="1">
              <a:buFont typeface="Wingdings" panose="05000000000000000000" pitchFamily="2" charset="2"/>
              <a:buNone/>
            </a:pPr>
            <a:r>
              <a:rPr lang="de-CH" altLang="en-US" sz="1200" b="1"/>
              <a:t>age</a:t>
            </a:r>
            <a:endParaRPr lang="en-US" altLang="en-US" sz="1200" b="1"/>
          </a:p>
        </p:txBody>
      </p:sp>
      <p:sp>
        <p:nvSpPr>
          <p:cNvPr id="7" name="Textplatzhalter 6"/>
          <p:cNvSpPr>
            <a:spLocks noGrp="1"/>
          </p:cNvSpPr>
          <p:nvPr>
            <p:ph type="body" sz="quarter" idx="13"/>
          </p:nvPr>
        </p:nvSpPr>
        <p:spPr>
          <a:xfrm>
            <a:off x="601663" y="836613"/>
            <a:ext cx="7453312" cy="576262"/>
          </a:xfrm>
        </p:spPr>
        <p:txBody>
          <a:bodyPr/>
          <a:lstStyle/>
          <a:p>
            <a:pPr marL="0" indent="0" algn="ctr">
              <a:buNone/>
              <a:defRPr/>
            </a:pPr>
            <a:r>
              <a:rPr lang="en-GB" sz="2400" dirty="0">
                <a:solidFill>
                  <a:schemeClr val="accent2">
                    <a:lumMod val="75000"/>
                  </a:schemeClr>
                </a:solidFill>
              </a:rPr>
              <a:t>The Swiss Education System – Permeability</a:t>
            </a:r>
          </a:p>
        </p:txBody>
      </p:sp>
      <p:sp>
        <p:nvSpPr>
          <p:cNvPr id="29" name="Foliennummernplatzhalter 3"/>
          <p:cNvSpPr>
            <a:spLocks noGrp="1"/>
          </p:cNvSpPr>
          <p:nvPr>
            <p:ph type="sldNum" sz="quarter" idx="15"/>
          </p:nvPr>
        </p:nvSpPr>
        <p:spPr>
          <a:xfrm>
            <a:off x="1453877" y="6417590"/>
            <a:ext cx="7456763" cy="4683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r">
              <a:spcBef>
                <a:spcPct val="0"/>
              </a:spcBef>
              <a:buClrTx/>
              <a:buFontTx/>
              <a:buNone/>
            </a:pPr>
            <a:fld id="{03FD515D-5654-41DF-A255-20E8082E78B7}" type="slidenum">
              <a:rPr lang="de-CH" altLang="en-US" sz="800">
                <a:solidFill>
                  <a:schemeClr val="tx1"/>
                </a:solidFill>
              </a:rPr>
              <a:pPr algn="r">
                <a:spcBef>
                  <a:spcPct val="0"/>
                </a:spcBef>
                <a:buClrTx/>
                <a:buFontTx/>
                <a:buNone/>
              </a:pPr>
              <a:t>2</a:t>
            </a:fld>
            <a:endParaRPr lang="de-CH" altLang="en-US" sz="800" dirty="0">
              <a:solidFill>
                <a:schemeClr val="tx1"/>
              </a:solidFill>
            </a:endParaRPr>
          </a:p>
        </p:txBody>
      </p:sp>
      <p:sp>
        <p:nvSpPr>
          <p:cNvPr id="30" name="Fußzeilenplatzhalter 4"/>
          <p:cNvSpPr>
            <a:spLocks noGrp="1"/>
          </p:cNvSpPr>
          <p:nvPr>
            <p:ph type="ftr" sz="quarter" idx="16"/>
          </p:nvPr>
        </p:nvSpPr>
        <p:spPr>
          <a:xfrm>
            <a:off x="1164268" y="6392865"/>
            <a:ext cx="6732587"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r">
              <a:spcBef>
                <a:spcPct val="0"/>
              </a:spcBef>
              <a:buClrTx/>
              <a:buFontTx/>
              <a:buNone/>
            </a:pPr>
            <a:r>
              <a:rPr lang="de-CH" altLang="de-DE" sz="800" dirty="0">
                <a:solidFill>
                  <a:schemeClr val="tx1"/>
                </a:solidFill>
              </a:rPr>
              <a:t>ETHZ/KOF – CEMETS Kick Off Meeting</a:t>
            </a:r>
          </a:p>
        </p:txBody>
      </p:sp>
      <p:sp>
        <p:nvSpPr>
          <p:cNvPr id="4" name="Rechteck 3"/>
          <p:cNvSpPr>
            <a:spLocks noChangeArrowheads="1"/>
          </p:cNvSpPr>
          <p:nvPr/>
        </p:nvSpPr>
        <p:spPr bwMode="auto">
          <a:xfrm>
            <a:off x="1665290" y="3983040"/>
            <a:ext cx="3730625" cy="2497137"/>
          </a:xfrm>
          <a:prstGeom prst="rect">
            <a:avLst/>
          </a:prstGeom>
          <a:noFill/>
          <a:ln w="57150" algn="ctr">
            <a:solidFill>
              <a:srgbClr val="99FF33"/>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endParaRPr lang="en-US" altLang="en-US"/>
          </a:p>
        </p:txBody>
      </p:sp>
      <p:sp>
        <p:nvSpPr>
          <p:cNvPr id="37909" name="Abgerundetes Rechteck 21"/>
          <p:cNvSpPr>
            <a:spLocks noChangeArrowheads="1"/>
          </p:cNvSpPr>
          <p:nvPr/>
        </p:nvSpPr>
        <p:spPr bwMode="auto">
          <a:xfrm>
            <a:off x="3409950" y="5008565"/>
            <a:ext cx="1714500" cy="465137"/>
          </a:xfrm>
          <a:prstGeom prst="roundRect">
            <a:avLst>
              <a:gd name="adj" fmla="val 16667"/>
            </a:avLst>
          </a:pr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de-DE" sz="1200" dirty="0"/>
              <a:t>Swisscom, CYP,</a:t>
            </a:r>
          </a:p>
          <a:p>
            <a:pPr algn="ctr" eaLnBrk="1" hangingPunct="1">
              <a:buFont typeface="Wingdings" panose="05000000000000000000" pitchFamily="2" charset="2"/>
              <a:buNone/>
            </a:pPr>
            <a:r>
              <a:rPr lang="de-CH" altLang="de-DE" sz="1200" dirty="0"/>
              <a:t> Migros, LIBS</a:t>
            </a:r>
          </a:p>
        </p:txBody>
      </p:sp>
      <p:sp>
        <p:nvSpPr>
          <p:cNvPr id="37910" name="Abgerundetes Rechteck 22"/>
          <p:cNvSpPr>
            <a:spLocks noChangeArrowheads="1"/>
          </p:cNvSpPr>
          <p:nvPr/>
        </p:nvSpPr>
        <p:spPr bwMode="auto">
          <a:xfrm>
            <a:off x="4327527" y="4454525"/>
            <a:ext cx="1165225" cy="222250"/>
          </a:xfrm>
          <a:prstGeom prst="roundRect">
            <a:avLst>
              <a:gd name="adj" fmla="val 16667"/>
            </a:avLst>
          </a:pr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de-DE" sz="1200" dirty="0"/>
              <a:t>Alumni</a:t>
            </a:r>
            <a:endParaRPr lang="en-US" altLang="de-DE" sz="1200" dirty="0"/>
          </a:p>
        </p:txBody>
      </p:sp>
      <p:sp>
        <p:nvSpPr>
          <p:cNvPr id="37911" name="Abgerundetes Rechteck 24"/>
          <p:cNvSpPr>
            <a:spLocks noChangeArrowheads="1"/>
          </p:cNvSpPr>
          <p:nvPr/>
        </p:nvSpPr>
        <p:spPr bwMode="auto">
          <a:xfrm>
            <a:off x="4270377" y="2665415"/>
            <a:ext cx="1165225" cy="223837"/>
          </a:xfrm>
          <a:prstGeom prst="roundRect">
            <a:avLst>
              <a:gd name="adj" fmla="val 16667"/>
            </a:avLst>
          </a:pr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de-DE" sz="1200"/>
              <a:t>Alumni</a:t>
            </a:r>
            <a:endParaRPr lang="en-US" altLang="de-DE" sz="1200"/>
          </a:p>
        </p:txBody>
      </p:sp>
      <p:sp>
        <p:nvSpPr>
          <p:cNvPr id="37912" name="Abgerundetes Rechteck 25"/>
          <p:cNvSpPr>
            <a:spLocks noChangeArrowheads="1"/>
          </p:cNvSpPr>
          <p:nvPr/>
        </p:nvSpPr>
        <p:spPr bwMode="auto">
          <a:xfrm>
            <a:off x="6283327" y="2584450"/>
            <a:ext cx="1165225" cy="222250"/>
          </a:xfrm>
          <a:prstGeom prst="roundRect">
            <a:avLst>
              <a:gd name="adj" fmla="val 16667"/>
            </a:avLst>
          </a:pr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de-DE" sz="1200" dirty="0"/>
              <a:t>Alumni</a:t>
            </a:r>
            <a:endParaRPr lang="en-US" altLang="de-DE" sz="1200" dirty="0"/>
          </a:p>
        </p:txBody>
      </p:sp>
      <p:sp>
        <p:nvSpPr>
          <p:cNvPr id="26" name="Abgerundetes Rechteck 21"/>
          <p:cNvSpPr>
            <a:spLocks noChangeArrowheads="1"/>
          </p:cNvSpPr>
          <p:nvPr/>
        </p:nvSpPr>
        <p:spPr bwMode="auto">
          <a:xfrm>
            <a:off x="3673310" y="5904770"/>
            <a:ext cx="1714500" cy="353017"/>
          </a:xfrm>
          <a:prstGeom prst="roundRect">
            <a:avLst>
              <a:gd name="adj" fmla="val 16667"/>
            </a:avLst>
          </a:prstGeom>
          <a:solidFill>
            <a:srgbClr val="CC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de-DE" sz="1200" dirty="0"/>
              <a:t>Career </a:t>
            </a:r>
            <a:r>
              <a:rPr lang="de-CH" altLang="de-DE" sz="1200" dirty="0" err="1"/>
              <a:t>guidance</a:t>
            </a:r>
            <a:endParaRPr lang="de-CH" altLang="de-DE" sz="1200" dirty="0"/>
          </a:p>
        </p:txBody>
      </p:sp>
      <p:sp>
        <p:nvSpPr>
          <p:cNvPr id="31" name="Datumsplatzhalter 1"/>
          <p:cNvSpPr txBox="1">
            <a:spLocks/>
          </p:cNvSpPr>
          <p:nvPr/>
        </p:nvSpPr>
        <p:spPr>
          <a:xfrm>
            <a:off x="7803055" y="6434788"/>
            <a:ext cx="756940" cy="254686"/>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DE" sz="800" dirty="0"/>
              <a:t>28.06.2017</a:t>
            </a:r>
          </a:p>
        </p:txBody>
      </p:sp>
      <p:sp>
        <p:nvSpPr>
          <p:cNvPr id="2" name="Rechteck 1">
            <a:extLst>
              <a:ext uri="{FF2B5EF4-FFF2-40B4-BE49-F238E27FC236}">
                <a16:creationId xmlns:a16="http://schemas.microsoft.com/office/drawing/2014/main" xmlns="" id="{8C1BD980-788B-48C6-A52A-DF304BA411B8}"/>
              </a:ext>
            </a:extLst>
          </p:cNvPr>
          <p:cNvSpPr/>
          <p:nvPr/>
        </p:nvSpPr>
        <p:spPr>
          <a:xfrm>
            <a:off x="1665288" y="3983040"/>
            <a:ext cx="3722522" cy="2451747"/>
          </a:xfrm>
          <a:prstGeom prst="rect">
            <a:avLst/>
          </a:prstGeom>
          <a:solidFill>
            <a:srgbClr val="92D050">
              <a:alpha val="5098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CH" sz="2000" b="1" dirty="0">
                <a:solidFill>
                  <a:schemeClr val="tx1"/>
                </a:solidFill>
              </a:rPr>
              <a:t>70 % </a:t>
            </a:r>
            <a:r>
              <a:rPr lang="de-CH" sz="2000" b="1" dirty="0" err="1">
                <a:solidFill>
                  <a:schemeClr val="tx1"/>
                </a:solidFill>
              </a:rPr>
              <a:t>of</a:t>
            </a:r>
            <a:r>
              <a:rPr lang="de-CH" sz="2000" b="1" dirty="0">
                <a:solidFill>
                  <a:schemeClr val="tx1"/>
                </a:solidFill>
              </a:rPr>
              <a:t> 15-/16 </a:t>
            </a:r>
            <a:r>
              <a:rPr lang="de-CH" sz="2000" b="1" dirty="0" err="1">
                <a:solidFill>
                  <a:schemeClr val="tx1"/>
                </a:solidFill>
              </a:rPr>
              <a:t>year</a:t>
            </a:r>
            <a:r>
              <a:rPr lang="de-CH" sz="2000" b="1" dirty="0">
                <a:solidFill>
                  <a:schemeClr val="tx1"/>
                </a:solidFill>
              </a:rPr>
              <a:t> </a:t>
            </a:r>
            <a:r>
              <a:rPr lang="de-CH" sz="2000" b="1" dirty="0" err="1">
                <a:solidFill>
                  <a:schemeClr val="tx1"/>
                </a:solidFill>
              </a:rPr>
              <a:t>old</a:t>
            </a:r>
            <a:r>
              <a:rPr lang="de-CH" sz="2000" b="1" dirty="0">
                <a:solidFill>
                  <a:schemeClr val="tx1"/>
                </a:solidFill>
              </a:rPr>
              <a:t> </a:t>
            </a:r>
            <a:r>
              <a:rPr lang="de-CH" sz="2000" b="1" dirty="0" err="1">
                <a:solidFill>
                  <a:schemeClr val="tx1"/>
                </a:solidFill>
              </a:rPr>
              <a:t>young</a:t>
            </a:r>
            <a:r>
              <a:rPr lang="de-CH" sz="2000" b="1" dirty="0">
                <a:solidFill>
                  <a:schemeClr val="tx1"/>
                </a:solidFill>
              </a:rPr>
              <a:t> </a:t>
            </a:r>
            <a:r>
              <a:rPr lang="de-CH" sz="2000" b="1" dirty="0" err="1">
                <a:solidFill>
                  <a:schemeClr val="tx1"/>
                </a:solidFill>
              </a:rPr>
              <a:t>adults</a:t>
            </a:r>
            <a:r>
              <a:rPr lang="de-CH" sz="2000" b="1" dirty="0">
                <a:solidFill>
                  <a:schemeClr val="tx1"/>
                </a:solidFill>
              </a:rPr>
              <a:t> </a:t>
            </a:r>
            <a:r>
              <a:rPr lang="de-CH" sz="2000" b="1" dirty="0" err="1">
                <a:solidFill>
                  <a:schemeClr val="tx1"/>
                </a:solidFill>
              </a:rPr>
              <a:t>are</a:t>
            </a:r>
            <a:r>
              <a:rPr lang="de-CH" sz="2000" b="1" dirty="0">
                <a:solidFill>
                  <a:schemeClr val="tx1"/>
                </a:solidFill>
              </a:rPr>
              <a:t> </a:t>
            </a:r>
            <a:r>
              <a:rPr lang="de-CH" sz="2000" b="1" dirty="0" err="1">
                <a:solidFill>
                  <a:schemeClr val="tx1"/>
                </a:solidFill>
              </a:rPr>
              <a:t>choosing</a:t>
            </a:r>
            <a:r>
              <a:rPr lang="de-CH" sz="2000" b="1" dirty="0">
                <a:solidFill>
                  <a:schemeClr val="tx1"/>
                </a:solidFill>
              </a:rPr>
              <a:t> </a:t>
            </a:r>
            <a:r>
              <a:rPr lang="de-CH" sz="2000" b="1" dirty="0" err="1">
                <a:solidFill>
                  <a:schemeClr val="tx1"/>
                </a:solidFill>
              </a:rPr>
              <a:t>this</a:t>
            </a:r>
            <a:r>
              <a:rPr lang="de-CH" sz="2000" b="1" dirty="0">
                <a:solidFill>
                  <a:schemeClr val="tx1"/>
                </a:solidFill>
              </a:rPr>
              <a:t> </a:t>
            </a:r>
            <a:r>
              <a:rPr lang="de-CH" sz="2000" b="1" dirty="0" err="1">
                <a:solidFill>
                  <a:schemeClr val="tx1"/>
                </a:solidFill>
              </a:rPr>
              <a:t>Pathway</a:t>
            </a:r>
            <a:endParaRPr lang="de-CH" sz="2000" b="1" dirty="0">
              <a:solidFill>
                <a:schemeClr val="tx1"/>
              </a:solidFill>
            </a:endParaRPr>
          </a:p>
        </p:txBody>
      </p:sp>
    </p:spTree>
    <p:extLst>
      <p:ext uri="{BB962C8B-B14F-4D97-AF65-F5344CB8AC3E}">
        <p14:creationId xmlns:p14="http://schemas.microsoft.com/office/powerpoint/2010/main" val="3228323621"/>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Oval 5"/>
          <p:cNvSpPr>
            <a:spLocks noChangeArrowheads="1"/>
          </p:cNvSpPr>
          <p:nvPr/>
        </p:nvSpPr>
        <p:spPr bwMode="auto">
          <a:xfrm>
            <a:off x="-2679700" y="563563"/>
            <a:ext cx="914400" cy="914400"/>
          </a:xfrm>
          <a:prstGeom prst="ellipse">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lvl1pPr marL="342900" indent="-34290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endParaRPr lang="en-US" altLang="en-US"/>
          </a:p>
        </p:txBody>
      </p:sp>
      <p:sp>
        <p:nvSpPr>
          <p:cNvPr id="6" name="Titel 1"/>
          <p:cNvSpPr txBox="1">
            <a:spLocks/>
          </p:cNvSpPr>
          <p:nvPr/>
        </p:nvSpPr>
        <p:spPr bwMode="auto">
          <a:xfrm>
            <a:off x="773113" y="1150938"/>
            <a:ext cx="8043862"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gn="l" rtl="0" eaLnBrk="0" fontAlgn="base" hangingPunct="0">
              <a:spcBef>
                <a:spcPct val="0"/>
              </a:spcBef>
              <a:spcAft>
                <a:spcPct val="0"/>
              </a:spcAft>
              <a:defRPr sz="2600">
                <a:solidFill>
                  <a:srgbClr val="2D7898"/>
                </a:solidFill>
                <a:latin typeface="+mj-lt"/>
                <a:ea typeface="+mj-ea"/>
                <a:cs typeface="+mj-cs"/>
              </a:defRPr>
            </a:lvl1pPr>
            <a:lvl2pPr algn="l" rtl="0" eaLnBrk="0" fontAlgn="base" hangingPunct="0">
              <a:spcBef>
                <a:spcPct val="0"/>
              </a:spcBef>
              <a:spcAft>
                <a:spcPct val="0"/>
              </a:spcAft>
              <a:defRPr sz="2600">
                <a:solidFill>
                  <a:srgbClr val="2D7898"/>
                </a:solidFill>
                <a:latin typeface="Arial" charset="0"/>
              </a:defRPr>
            </a:lvl2pPr>
            <a:lvl3pPr algn="l" rtl="0" eaLnBrk="0" fontAlgn="base" hangingPunct="0">
              <a:spcBef>
                <a:spcPct val="0"/>
              </a:spcBef>
              <a:spcAft>
                <a:spcPct val="0"/>
              </a:spcAft>
              <a:defRPr sz="2600">
                <a:solidFill>
                  <a:srgbClr val="2D7898"/>
                </a:solidFill>
                <a:latin typeface="Arial" charset="0"/>
              </a:defRPr>
            </a:lvl3pPr>
            <a:lvl4pPr algn="l" rtl="0" eaLnBrk="0" fontAlgn="base" hangingPunct="0">
              <a:spcBef>
                <a:spcPct val="0"/>
              </a:spcBef>
              <a:spcAft>
                <a:spcPct val="0"/>
              </a:spcAft>
              <a:defRPr sz="2600">
                <a:solidFill>
                  <a:srgbClr val="2D7898"/>
                </a:solidFill>
                <a:latin typeface="Arial" charset="0"/>
              </a:defRPr>
            </a:lvl4pPr>
            <a:lvl5pPr algn="l" rtl="0" eaLnBrk="0" fontAlgn="base" hangingPunct="0">
              <a:spcBef>
                <a:spcPct val="0"/>
              </a:spcBef>
              <a:spcAft>
                <a:spcPct val="0"/>
              </a:spcAft>
              <a:defRPr sz="2600">
                <a:solidFill>
                  <a:srgbClr val="2D7898"/>
                </a:solidFill>
                <a:latin typeface="Arial" charset="0"/>
              </a:defRPr>
            </a:lvl5pPr>
            <a:lvl6pPr marL="457200" algn="l" rtl="0" fontAlgn="base">
              <a:spcBef>
                <a:spcPct val="0"/>
              </a:spcBef>
              <a:spcAft>
                <a:spcPct val="0"/>
              </a:spcAft>
              <a:defRPr sz="2600">
                <a:solidFill>
                  <a:srgbClr val="2D7898"/>
                </a:solidFill>
                <a:latin typeface="Arial" charset="0"/>
              </a:defRPr>
            </a:lvl6pPr>
            <a:lvl7pPr marL="914400" algn="l" rtl="0" fontAlgn="base">
              <a:spcBef>
                <a:spcPct val="0"/>
              </a:spcBef>
              <a:spcAft>
                <a:spcPct val="0"/>
              </a:spcAft>
              <a:defRPr sz="2600">
                <a:solidFill>
                  <a:srgbClr val="2D7898"/>
                </a:solidFill>
                <a:latin typeface="Arial" charset="0"/>
              </a:defRPr>
            </a:lvl7pPr>
            <a:lvl8pPr marL="1371600" algn="l" rtl="0" fontAlgn="base">
              <a:spcBef>
                <a:spcPct val="0"/>
              </a:spcBef>
              <a:spcAft>
                <a:spcPct val="0"/>
              </a:spcAft>
              <a:defRPr sz="2600">
                <a:solidFill>
                  <a:srgbClr val="2D7898"/>
                </a:solidFill>
                <a:latin typeface="Arial" charset="0"/>
              </a:defRPr>
            </a:lvl8pPr>
            <a:lvl9pPr marL="1828800" algn="l" rtl="0" fontAlgn="base">
              <a:spcBef>
                <a:spcPct val="0"/>
              </a:spcBef>
              <a:spcAft>
                <a:spcPct val="0"/>
              </a:spcAft>
              <a:defRPr sz="2600">
                <a:solidFill>
                  <a:srgbClr val="2D7898"/>
                </a:solidFill>
                <a:latin typeface="Arial" charset="0"/>
              </a:defRPr>
            </a:lvl9pPr>
          </a:lstStyle>
          <a:p>
            <a:pPr>
              <a:defRPr/>
            </a:pPr>
            <a:r>
              <a:rPr lang="en-US" dirty="0"/>
              <a:t>The ten most frequently chosen occupations</a:t>
            </a:r>
            <a:r>
              <a:rPr lang="en-US" altLang="de-DE" b="1" kern="0" dirty="0">
                <a:solidFill>
                  <a:schemeClr val="accent2">
                    <a:lumMod val="75000"/>
                  </a:schemeClr>
                </a:solidFill>
              </a:rPr>
              <a:t/>
            </a:r>
            <a:br>
              <a:rPr lang="en-US" altLang="de-DE" b="1" kern="0" dirty="0">
                <a:solidFill>
                  <a:schemeClr val="accent2">
                    <a:lumMod val="75000"/>
                  </a:schemeClr>
                </a:solidFill>
              </a:rPr>
            </a:br>
            <a:r>
              <a:rPr lang="en-US" altLang="de-DE" sz="2200" kern="0" dirty="0">
                <a:solidFill>
                  <a:schemeClr val="accent2">
                    <a:lumMod val="75000"/>
                  </a:schemeClr>
                </a:solidFill>
              </a:rPr>
              <a:t>(for </a:t>
            </a:r>
            <a:r>
              <a:rPr lang="en-US" altLang="de-DE" sz="2200" kern="0" dirty="0" smtClean="0">
                <a:solidFill>
                  <a:schemeClr val="accent2">
                    <a:lumMod val="75000"/>
                  </a:schemeClr>
                </a:solidFill>
              </a:rPr>
              <a:t>15/16-to-20-year-old </a:t>
            </a:r>
            <a:r>
              <a:rPr lang="en-US" altLang="de-DE" sz="2200" kern="0" dirty="0">
                <a:solidFill>
                  <a:schemeClr val="accent2">
                    <a:lumMod val="75000"/>
                  </a:schemeClr>
                </a:solidFill>
              </a:rPr>
              <a:t>young people)</a:t>
            </a:r>
          </a:p>
        </p:txBody>
      </p:sp>
      <p:sp>
        <p:nvSpPr>
          <p:cNvPr id="40966" name="TextBox 1"/>
          <p:cNvSpPr txBox="1">
            <a:spLocks noChangeArrowheads="1"/>
          </p:cNvSpPr>
          <p:nvPr/>
        </p:nvSpPr>
        <p:spPr bwMode="auto">
          <a:xfrm>
            <a:off x="534987" y="2465388"/>
            <a:ext cx="2755623" cy="299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285750" indent="-285750">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spcAft>
                <a:spcPts val="600"/>
              </a:spcAft>
            </a:pPr>
            <a:r>
              <a:rPr lang="en-US" dirty="0"/>
              <a:t>In Switzerland, there are VET </a:t>
            </a:r>
            <a:r>
              <a:rPr lang="en-US" dirty="0" smtClean="0"/>
              <a:t>programs </a:t>
            </a:r>
            <a:r>
              <a:rPr lang="en-US" dirty="0"/>
              <a:t>for around </a:t>
            </a:r>
            <a:r>
              <a:rPr lang="en-US" b="1" dirty="0">
                <a:solidFill>
                  <a:srgbClr val="007A96"/>
                </a:solidFill>
              </a:rPr>
              <a:t>230 different occupations.</a:t>
            </a:r>
          </a:p>
          <a:p>
            <a:pPr>
              <a:spcAft>
                <a:spcPts val="600"/>
              </a:spcAft>
            </a:pPr>
            <a:r>
              <a:rPr lang="en-US" dirty="0"/>
              <a:t>The ten most popular occupations in 2016 </a:t>
            </a:r>
            <a:r>
              <a:rPr lang="en-US" b="1" dirty="0">
                <a:solidFill>
                  <a:srgbClr val="007A96"/>
                </a:solidFill>
              </a:rPr>
              <a:t>account for over 50% </a:t>
            </a:r>
            <a:r>
              <a:rPr lang="en-US" dirty="0"/>
              <a:t>of all newly signed apprenticeship contracts.</a:t>
            </a:r>
            <a:endParaRPr lang="de-CH" altLang="de-DE" dirty="0"/>
          </a:p>
        </p:txBody>
      </p:sp>
      <p:sp>
        <p:nvSpPr>
          <p:cNvPr id="2" name="Datumsplatzhalter 1"/>
          <p:cNvSpPr>
            <a:spLocks noGrp="1"/>
          </p:cNvSpPr>
          <p:nvPr>
            <p:ph type="dt" sz="half" idx="10"/>
          </p:nvPr>
        </p:nvSpPr>
        <p:spPr/>
        <p:txBody>
          <a:bodyPr/>
          <a:lstStyle/>
          <a:p>
            <a:r>
              <a:rPr lang="de-DE" smtClean="0"/>
              <a:t>27.06.2018</a:t>
            </a:r>
            <a:endParaRPr lang="de-DE" dirty="0"/>
          </a:p>
        </p:txBody>
      </p:sp>
      <p:sp>
        <p:nvSpPr>
          <p:cNvPr id="3" name="Fußzeilenplatzhalter 2"/>
          <p:cNvSpPr>
            <a:spLocks noGrp="1"/>
          </p:cNvSpPr>
          <p:nvPr>
            <p:ph type="ftr" sz="quarter" idx="11"/>
          </p:nvPr>
        </p:nvSpPr>
        <p:spPr/>
        <p:txBody>
          <a:bodyPr/>
          <a:lstStyle/>
          <a:p>
            <a:r>
              <a:rPr lang="en-US"/>
              <a:t>ETHZ/KOF – CEMETS Kick Off Meeting</a:t>
            </a:r>
            <a:endParaRPr lang="de-DE" dirty="0"/>
          </a:p>
        </p:txBody>
      </p:sp>
      <p:sp>
        <p:nvSpPr>
          <p:cNvPr id="4" name="Foliennummernplatzhalter 3"/>
          <p:cNvSpPr>
            <a:spLocks noGrp="1"/>
          </p:cNvSpPr>
          <p:nvPr>
            <p:ph type="sldNum" sz="quarter" idx="12"/>
          </p:nvPr>
        </p:nvSpPr>
        <p:spPr/>
        <p:txBody>
          <a:bodyPr/>
          <a:lstStyle/>
          <a:p>
            <a:fld id="{6C6AE60A-B69C-4790-82F7-3882EDF23186}" type="slidenum">
              <a:rPr lang="de-DE" smtClean="0"/>
              <a:pPr/>
              <a:t>3</a:t>
            </a:fld>
            <a:endParaRPr lang="de-DE"/>
          </a:p>
        </p:txBody>
      </p:sp>
      <p:pic>
        <p:nvPicPr>
          <p:cNvPr id="5" name="Grafik 4">
            <a:extLst>
              <a:ext uri="{FF2B5EF4-FFF2-40B4-BE49-F238E27FC236}">
                <a16:creationId xmlns:a16="http://schemas.microsoft.com/office/drawing/2014/main" xmlns="" id="{A5EDD287-FA59-415E-867B-F1DF394A518F}"/>
              </a:ext>
            </a:extLst>
          </p:cNvPr>
          <p:cNvPicPr>
            <a:picLocks noChangeAspect="1"/>
          </p:cNvPicPr>
          <p:nvPr/>
        </p:nvPicPr>
        <p:blipFill>
          <a:blip r:embed="rId2"/>
          <a:stretch>
            <a:fillRect/>
          </a:stretch>
        </p:blipFill>
        <p:spPr>
          <a:xfrm>
            <a:off x="3290611" y="1980763"/>
            <a:ext cx="5318401" cy="4237913"/>
          </a:xfrm>
          <a:prstGeom prst="rect">
            <a:avLst/>
          </a:prstGeom>
        </p:spPr>
      </p:pic>
      <p:sp>
        <p:nvSpPr>
          <p:cNvPr id="7" name="Textfeld 6">
            <a:extLst>
              <a:ext uri="{FF2B5EF4-FFF2-40B4-BE49-F238E27FC236}">
                <a16:creationId xmlns:a16="http://schemas.microsoft.com/office/drawing/2014/main" xmlns="" id="{C664F14B-E623-4BBE-8A3C-C10E33CCDD7A}"/>
              </a:ext>
            </a:extLst>
          </p:cNvPr>
          <p:cNvSpPr txBox="1"/>
          <p:nvPr/>
        </p:nvSpPr>
        <p:spPr>
          <a:xfrm>
            <a:off x="534987" y="6196735"/>
            <a:ext cx="5057795" cy="261610"/>
          </a:xfrm>
          <a:prstGeom prst="rect">
            <a:avLst/>
          </a:prstGeom>
          <a:noFill/>
        </p:spPr>
        <p:txBody>
          <a:bodyPr wrap="none" rtlCol="0">
            <a:spAutoFit/>
          </a:bodyPr>
          <a:lstStyle/>
          <a:p>
            <a:r>
              <a:rPr lang="en-US" sz="1100" i="1" dirty="0"/>
              <a:t>Source: Federal Statistical Office (2017i), including school-based </a:t>
            </a:r>
            <a:r>
              <a:rPr lang="en-US" sz="1100" i="1" dirty="0" err="1"/>
              <a:t>programmes</a:t>
            </a:r>
            <a:endParaRPr lang="de-CH" sz="1100" i="1" dirty="0"/>
          </a:p>
        </p:txBody>
      </p:sp>
    </p:spTree>
    <p:extLst>
      <p:ext uri="{BB962C8B-B14F-4D97-AF65-F5344CB8AC3E}">
        <p14:creationId xmlns:p14="http://schemas.microsoft.com/office/powerpoint/2010/main" val="120275686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323850" y="625327"/>
            <a:ext cx="8172450" cy="1263650"/>
          </a:xfrm>
        </p:spPr>
        <p:txBody>
          <a:bodyPr>
            <a:noAutofit/>
          </a:bodyPr>
          <a:lstStyle/>
          <a:p>
            <a:pPr>
              <a:defRPr/>
            </a:pPr>
            <a:r>
              <a:rPr lang="en-GB" b="1" dirty="0">
                <a:solidFill>
                  <a:schemeClr val="tx1">
                    <a:lumMod val="50000"/>
                    <a:lumOff val="50000"/>
                  </a:schemeClr>
                </a:solidFill>
              </a:rPr>
              <a:t>The success of VET/PET in Switzerland</a:t>
            </a:r>
            <a:r>
              <a:rPr lang="en-GB" b="1" dirty="0"/>
              <a:t/>
            </a:r>
            <a:br>
              <a:rPr lang="en-GB" b="1" dirty="0"/>
            </a:br>
            <a:r>
              <a:rPr lang="en-GB" b="1" dirty="0" smtClean="0">
                <a:solidFill>
                  <a:schemeClr val="accent2">
                    <a:lumMod val="75000"/>
                  </a:schemeClr>
                </a:solidFill>
              </a:rPr>
              <a:t>Dual VET: </a:t>
            </a:r>
            <a:r>
              <a:rPr lang="en-GB" b="1" dirty="0">
                <a:solidFill>
                  <a:schemeClr val="accent2">
                    <a:lumMod val="75000"/>
                  </a:schemeClr>
                </a:solidFill>
              </a:rPr>
              <a:t>Connecting Theory and Practice</a:t>
            </a:r>
          </a:p>
        </p:txBody>
      </p:sp>
      <p:grpSp>
        <p:nvGrpSpPr>
          <p:cNvPr id="55299" name="Gruppieren 12"/>
          <p:cNvGrpSpPr>
            <a:grpSpLocks/>
          </p:cNvGrpSpPr>
          <p:nvPr/>
        </p:nvGrpSpPr>
        <p:grpSpPr bwMode="auto">
          <a:xfrm>
            <a:off x="4531519" y="2237283"/>
            <a:ext cx="3357562" cy="2860675"/>
            <a:chOff x="1259632" y="1701800"/>
            <a:chExt cx="3357562" cy="2860695"/>
          </a:xfrm>
        </p:grpSpPr>
        <p:sp>
          <p:nvSpPr>
            <p:cNvPr id="55312" name="Textfeld 6"/>
            <p:cNvSpPr txBox="1">
              <a:spLocks noChangeArrowheads="1"/>
            </p:cNvSpPr>
            <p:nvPr/>
          </p:nvSpPr>
          <p:spPr bwMode="auto">
            <a:xfrm>
              <a:off x="1475656" y="1701800"/>
              <a:ext cx="2928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en-US" sz="3200" b="1">
                  <a:solidFill>
                    <a:srgbClr val="C00000"/>
                  </a:solidFill>
                  <a:cs typeface="Arial" panose="020B0604020202020204" pitchFamily="34" charset="0"/>
                </a:rPr>
                <a:t>Practice</a:t>
              </a:r>
            </a:p>
          </p:txBody>
        </p:sp>
        <p:sp>
          <p:nvSpPr>
            <p:cNvPr id="55313" name="Textfeld 8"/>
            <p:cNvSpPr txBox="1">
              <a:spLocks noChangeArrowheads="1"/>
            </p:cNvSpPr>
            <p:nvPr/>
          </p:nvSpPr>
          <p:spPr bwMode="auto">
            <a:xfrm>
              <a:off x="1259632" y="3608388"/>
              <a:ext cx="3357562"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en-US" sz="3200" b="1">
                  <a:solidFill>
                    <a:srgbClr val="C00000"/>
                  </a:solidFill>
                  <a:cs typeface="Arial" panose="020B0604020202020204" pitchFamily="34" charset="0"/>
                </a:rPr>
                <a:t>Host Company</a:t>
              </a:r>
            </a:p>
            <a:p>
              <a:pPr algn="ctr" eaLnBrk="1" hangingPunct="1">
                <a:buFont typeface="Wingdings" panose="05000000000000000000" pitchFamily="2" charset="2"/>
                <a:buNone/>
              </a:pPr>
              <a:r>
                <a:rPr lang="de-CH" altLang="en-US" sz="2000" b="1">
                  <a:solidFill>
                    <a:srgbClr val="C00000"/>
                  </a:solidFill>
                  <a:cs typeface="Arial" panose="020B0604020202020204" pitchFamily="34" charset="0"/>
                </a:rPr>
                <a:t>3-4 Days per Week </a:t>
              </a:r>
            </a:p>
          </p:txBody>
        </p:sp>
        <p:sp>
          <p:nvSpPr>
            <p:cNvPr id="10" name="Pfeil nach unten 9"/>
            <p:cNvSpPr/>
            <p:nvPr/>
          </p:nvSpPr>
          <p:spPr>
            <a:xfrm>
              <a:off x="2655044" y="2643194"/>
              <a:ext cx="571500" cy="785818"/>
            </a:xfrm>
            <a:prstGeom prst="downArrow">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20000"/>
                </a:spcBef>
                <a:buClr>
                  <a:srgbClr val="2D7898"/>
                </a:buClr>
                <a:buFont typeface="Wingdings" panose="05000000000000000000" pitchFamily="2" charset="2"/>
                <a:buNone/>
                <a:defRPr/>
              </a:pPr>
              <a:endParaRPr lang="de-CH" dirty="0">
                <a:solidFill>
                  <a:srgbClr val="C00000"/>
                </a:solidFill>
              </a:endParaRPr>
            </a:p>
          </p:txBody>
        </p:sp>
      </p:grpSp>
      <p:grpSp>
        <p:nvGrpSpPr>
          <p:cNvPr id="55300" name="Gruppieren 14"/>
          <p:cNvGrpSpPr>
            <a:grpSpLocks/>
          </p:cNvGrpSpPr>
          <p:nvPr/>
        </p:nvGrpSpPr>
        <p:grpSpPr bwMode="auto">
          <a:xfrm>
            <a:off x="904081" y="2240458"/>
            <a:ext cx="3857625" cy="2860675"/>
            <a:chOff x="2154535" y="1700808"/>
            <a:chExt cx="3857625" cy="2861460"/>
          </a:xfrm>
        </p:grpSpPr>
        <p:sp>
          <p:nvSpPr>
            <p:cNvPr id="55309" name="Textfeld 7"/>
            <p:cNvSpPr txBox="1">
              <a:spLocks noChangeArrowheads="1"/>
            </p:cNvSpPr>
            <p:nvPr/>
          </p:nvSpPr>
          <p:spPr bwMode="auto">
            <a:xfrm>
              <a:off x="2627784" y="1700808"/>
              <a:ext cx="292893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en-US" sz="3200" b="1">
                  <a:solidFill>
                    <a:srgbClr val="0070C0"/>
                  </a:solidFill>
                  <a:cs typeface="Arial" panose="020B0604020202020204" pitchFamily="34" charset="0"/>
                </a:rPr>
                <a:t>Theory</a:t>
              </a:r>
            </a:p>
          </p:txBody>
        </p:sp>
        <p:sp>
          <p:nvSpPr>
            <p:cNvPr id="55310" name="Textfeld 9"/>
            <p:cNvSpPr txBox="1">
              <a:spLocks noChangeArrowheads="1"/>
            </p:cNvSpPr>
            <p:nvPr/>
          </p:nvSpPr>
          <p:spPr bwMode="auto">
            <a:xfrm>
              <a:off x="2154535" y="3607966"/>
              <a:ext cx="3857625" cy="95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r>
                <a:rPr lang="de-CH" altLang="en-US" sz="3200" b="1" dirty="0" err="1">
                  <a:solidFill>
                    <a:srgbClr val="0070C0"/>
                  </a:solidFill>
                  <a:cs typeface="Arial" panose="020B0604020202020204" pitchFamily="34" charset="0"/>
                </a:rPr>
                <a:t>Vocational</a:t>
              </a:r>
              <a:r>
                <a:rPr lang="de-CH" altLang="en-US" sz="3200" b="1" dirty="0">
                  <a:solidFill>
                    <a:srgbClr val="0070C0"/>
                  </a:solidFill>
                  <a:cs typeface="Arial" panose="020B0604020202020204" pitchFamily="34" charset="0"/>
                </a:rPr>
                <a:t> School</a:t>
              </a:r>
            </a:p>
            <a:p>
              <a:pPr algn="ctr" eaLnBrk="1" hangingPunct="1">
                <a:buFont typeface="Wingdings" panose="05000000000000000000" pitchFamily="2" charset="2"/>
                <a:buNone/>
              </a:pPr>
              <a:r>
                <a:rPr lang="de-CH" altLang="en-US" sz="2000" b="1" dirty="0">
                  <a:solidFill>
                    <a:srgbClr val="0070C0"/>
                  </a:solidFill>
                  <a:cs typeface="Arial" panose="020B0604020202020204" pitchFamily="34" charset="0"/>
                </a:rPr>
                <a:t>1-2 Days per </a:t>
              </a:r>
              <a:r>
                <a:rPr lang="de-CH" altLang="en-US" sz="2000" b="1" dirty="0" err="1">
                  <a:solidFill>
                    <a:srgbClr val="0070C0"/>
                  </a:solidFill>
                  <a:cs typeface="Arial" panose="020B0604020202020204" pitchFamily="34" charset="0"/>
                </a:rPr>
                <a:t>Week</a:t>
              </a:r>
              <a:endParaRPr lang="de-CH" altLang="en-US" sz="2000" b="1" dirty="0">
                <a:solidFill>
                  <a:srgbClr val="0070C0"/>
                </a:solidFill>
                <a:cs typeface="Arial" panose="020B0604020202020204" pitchFamily="34" charset="0"/>
              </a:endParaRPr>
            </a:p>
          </p:txBody>
        </p:sp>
        <p:sp>
          <p:nvSpPr>
            <p:cNvPr id="11" name="Pfeil nach unten 10"/>
            <p:cNvSpPr/>
            <p:nvPr/>
          </p:nvSpPr>
          <p:spPr>
            <a:xfrm>
              <a:off x="3810298" y="2642453"/>
              <a:ext cx="571500" cy="786029"/>
            </a:xfrm>
            <a:prstGeom prst="down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spcBef>
                  <a:spcPct val="20000"/>
                </a:spcBef>
                <a:buClr>
                  <a:srgbClr val="2D7898"/>
                </a:buClr>
                <a:buFont typeface="Wingdings" panose="05000000000000000000" pitchFamily="2" charset="2"/>
                <a:buNone/>
                <a:defRPr/>
              </a:pPr>
              <a:endParaRPr lang="de-CH"/>
            </a:p>
          </p:txBody>
        </p:sp>
      </p:grpSp>
      <p:sp>
        <p:nvSpPr>
          <p:cNvPr id="12" name="Textfeld 11"/>
          <p:cNvSpPr txBox="1"/>
          <p:nvPr/>
        </p:nvSpPr>
        <p:spPr>
          <a:xfrm>
            <a:off x="760239" y="5120678"/>
            <a:ext cx="7776864" cy="1138773"/>
          </a:xfrm>
          <a:prstGeom prst="rect">
            <a:avLst/>
          </a:prstGeom>
          <a:solidFill>
            <a:schemeClr val="bg1">
              <a:lumMod val="85000"/>
            </a:schemeClr>
          </a:solidFill>
        </p:spPr>
        <p:style>
          <a:lnRef idx="0">
            <a:schemeClr val="accent3"/>
          </a:lnRef>
          <a:fillRef idx="3">
            <a:schemeClr val="accent3"/>
          </a:fillRef>
          <a:effectRef idx="3">
            <a:schemeClr val="accent3"/>
          </a:effectRef>
          <a:fontRef idx="minor">
            <a:schemeClr val="lt1"/>
          </a:fontRef>
        </p:style>
        <p:txBody>
          <a:bodyPr>
            <a:spAutoFit/>
          </a:bodyPr>
          <a:lstStyle/>
          <a:p>
            <a:pPr algn="ctr" eaLnBrk="1" hangingPunct="1">
              <a:spcBef>
                <a:spcPct val="20000"/>
              </a:spcBef>
              <a:buClr>
                <a:srgbClr val="2D7898"/>
              </a:buClr>
              <a:buFont typeface="Wingdings" panose="05000000000000000000" pitchFamily="2" charset="2"/>
              <a:buNone/>
              <a:defRPr/>
            </a:pPr>
            <a:r>
              <a:rPr lang="en-US" sz="2000" b="1" dirty="0">
                <a:solidFill>
                  <a:schemeClr val="tx1"/>
                </a:solidFill>
              </a:rPr>
              <a:t>Federal VET Certificate (2 years) </a:t>
            </a:r>
          </a:p>
          <a:p>
            <a:pPr algn="ctr" eaLnBrk="1" hangingPunct="1">
              <a:spcBef>
                <a:spcPct val="20000"/>
              </a:spcBef>
              <a:buClr>
                <a:srgbClr val="2D7898"/>
              </a:buClr>
              <a:buFont typeface="Wingdings" panose="05000000000000000000" pitchFamily="2" charset="2"/>
              <a:buNone/>
              <a:defRPr/>
            </a:pPr>
            <a:r>
              <a:rPr lang="en-US" sz="2000" b="1" dirty="0">
                <a:solidFill>
                  <a:schemeClr val="tx1"/>
                </a:solidFill>
              </a:rPr>
              <a:t>or </a:t>
            </a:r>
          </a:p>
          <a:p>
            <a:pPr algn="ctr" eaLnBrk="1" hangingPunct="1">
              <a:spcBef>
                <a:spcPct val="20000"/>
              </a:spcBef>
              <a:buClr>
                <a:srgbClr val="2D7898"/>
              </a:buClr>
              <a:buFont typeface="Wingdings" panose="05000000000000000000" pitchFamily="2" charset="2"/>
              <a:buNone/>
              <a:defRPr/>
            </a:pPr>
            <a:r>
              <a:rPr lang="en-US" sz="2000" b="1" dirty="0">
                <a:solidFill>
                  <a:schemeClr val="tx1"/>
                </a:solidFill>
              </a:rPr>
              <a:t>Federal VET Diploma (3 or 4 years) </a:t>
            </a:r>
          </a:p>
        </p:txBody>
      </p:sp>
      <p:pic>
        <p:nvPicPr>
          <p:cNvPr id="55304"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8969" y="2935783"/>
            <a:ext cx="1376362" cy="127158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Lst>
        </p:spPr>
      </p:pic>
      <p:sp>
        <p:nvSpPr>
          <p:cNvPr id="3" name="Datumsplatzhalter 2"/>
          <p:cNvSpPr>
            <a:spLocks noGrp="1"/>
          </p:cNvSpPr>
          <p:nvPr>
            <p:ph type="dt" sz="half" idx="10"/>
          </p:nvPr>
        </p:nvSpPr>
        <p:spPr/>
        <p:txBody>
          <a:bodyPr/>
          <a:lstStyle/>
          <a:p>
            <a:pPr>
              <a:defRPr/>
            </a:pPr>
            <a:r>
              <a:rPr lang="de-DE" smtClean="0"/>
              <a:t>27.06.2018</a:t>
            </a:r>
            <a:endParaRPr lang="de-CH"/>
          </a:p>
        </p:txBody>
      </p:sp>
      <p:sp>
        <p:nvSpPr>
          <p:cNvPr id="4" name="Foliennummernplatzhalter 3"/>
          <p:cNvSpPr>
            <a:spLocks noGrp="1"/>
          </p:cNvSpPr>
          <p:nvPr>
            <p:ph type="sldNum" sz="quarter" idx="11"/>
          </p:nvPr>
        </p:nvSpPr>
        <p:spPr/>
        <p:txBody>
          <a:bodyPr/>
          <a:lstStyle/>
          <a:p>
            <a:pPr>
              <a:defRPr/>
            </a:pPr>
            <a:fld id="{18BF7CAB-8819-40A9-BE69-82FB410BADA6}" type="slidenum">
              <a:rPr lang="de-CH" altLang="de-DE" smtClean="0"/>
              <a:pPr>
                <a:defRPr/>
              </a:pPr>
              <a:t>4</a:t>
            </a:fld>
            <a:endParaRPr lang="de-CH" altLang="de-DE"/>
          </a:p>
        </p:txBody>
      </p:sp>
      <p:sp>
        <p:nvSpPr>
          <p:cNvPr id="5" name="Fußzeilenplatzhalter 4"/>
          <p:cNvSpPr>
            <a:spLocks noGrp="1"/>
          </p:cNvSpPr>
          <p:nvPr>
            <p:ph type="ftr" sz="quarter" idx="12"/>
          </p:nvPr>
        </p:nvSpPr>
        <p:spPr/>
        <p:txBody>
          <a:bodyPr/>
          <a:lstStyle/>
          <a:p>
            <a:pPr>
              <a:defRPr/>
            </a:pPr>
            <a:r>
              <a:rPr lang="en-US"/>
              <a:t>ETHZ/KOF – CEMETS Kick Off Meeting</a:t>
            </a:r>
            <a:endParaRPr lang="de-DE"/>
          </a:p>
        </p:txBody>
      </p:sp>
    </p:spTree>
    <p:extLst>
      <p:ext uri="{BB962C8B-B14F-4D97-AF65-F5344CB8AC3E}">
        <p14:creationId xmlns:p14="http://schemas.microsoft.com/office/powerpoint/2010/main" val="890177749"/>
      </p:ext>
    </p:extLst>
  </p:cSld>
  <p:clrMapOvr>
    <a:masterClrMapping/>
  </p:clrMapOvr>
  <p:transition spd="slow"/>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xmlns="" id="{9B2936C3-5172-4DB0-9706-B467DD834561}"/>
              </a:ext>
            </a:extLst>
          </p:cNvPr>
          <p:cNvSpPr>
            <a:spLocks noGrp="1"/>
          </p:cNvSpPr>
          <p:nvPr>
            <p:ph type="sldNum" sz="quarter" idx="12"/>
          </p:nvPr>
        </p:nvSpPr>
        <p:spPr/>
        <p:txBody>
          <a:bodyPr/>
          <a:lstStyle/>
          <a:p>
            <a:fld id="{6C6AE60A-B69C-4790-82F7-3882EDF23186}" type="slidenum">
              <a:rPr lang="de-DE" smtClean="0"/>
              <a:t>5</a:t>
            </a:fld>
            <a:endParaRPr lang="de-DE"/>
          </a:p>
        </p:txBody>
      </p:sp>
      <p:sp>
        <p:nvSpPr>
          <p:cNvPr id="3" name="Titel 2">
            <a:extLst>
              <a:ext uri="{FF2B5EF4-FFF2-40B4-BE49-F238E27FC236}">
                <a16:creationId xmlns:a16="http://schemas.microsoft.com/office/drawing/2014/main" xmlns="" id="{3148D1E5-C40B-4B0A-B435-76AFC2AD4821}"/>
              </a:ext>
            </a:extLst>
          </p:cNvPr>
          <p:cNvSpPr>
            <a:spLocks noGrp="1"/>
          </p:cNvSpPr>
          <p:nvPr>
            <p:ph type="title"/>
          </p:nvPr>
        </p:nvSpPr>
        <p:spPr/>
        <p:txBody>
          <a:bodyPr/>
          <a:lstStyle/>
          <a:p>
            <a:r>
              <a:rPr lang="en-US" dirty="0"/>
              <a:t>Apprentice satisfaction with choice of occupation</a:t>
            </a:r>
            <a:endParaRPr lang="de-CH" dirty="0"/>
          </a:p>
        </p:txBody>
      </p:sp>
      <p:sp>
        <p:nvSpPr>
          <p:cNvPr id="4" name="Fußzeilenplatzhalter 3">
            <a:extLst>
              <a:ext uri="{FF2B5EF4-FFF2-40B4-BE49-F238E27FC236}">
                <a16:creationId xmlns:a16="http://schemas.microsoft.com/office/drawing/2014/main" xmlns="" id="{5E6E5455-2D1C-49C7-B077-2090B45D4FD6}"/>
              </a:ext>
            </a:extLst>
          </p:cNvPr>
          <p:cNvSpPr>
            <a:spLocks noGrp="1"/>
          </p:cNvSpPr>
          <p:nvPr>
            <p:ph type="ftr" sz="quarter" idx="11"/>
          </p:nvPr>
        </p:nvSpPr>
        <p:spPr/>
        <p:txBody>
          <a:bodyPr/>
          <a:lstStyle/>
          <a:p>
            <a:r>
              <a:rPr lang="en-US"/>
              <a:t>ETHZ/KOF – CEMETS Kick Off Meeting</a:t>
            </a:r>
            <a:endParaRPr lang="de-DE" dirty="0"/>
          </a:p>
        </p:txBody>
      </p:sp>
      <p:sp>
        <p:nvSpPr>
          <p:cNvPr id="5" name="Datumsplatzhalter 4">
            <a:extLst>
              <a:ext uri="{FF2B5EF4-FFF2-40B4-BE49-F238E27FC236}">
                <a16:creationId xmlns:a16="http://schemas.microsoft.com/office/drawing/2014/main" xmlns="" id="{967F6736-5EC3-4AD3-9B25-3844915A96BE}"/>
              </a:ext>
            </a:extLst>
          </p:cNvPr>
          <p:cNvSpPr>
            <a:spLocks noGrp="1"/>
          </p:cNvSpPr>
          <p:nvPr>
            <p:ph type="dt" sz="half" idx="10"/>
          </p:nvPr>
        </p:nvSpPr>
        <p:spPr/>
        <p:txBody>
          <a:bodyPr/>
          <a:lstStyle/>
          <a:p>
            <a:r>
              <a:rPr lang="de-DE" smtClean="0"/>
              <a:t>27.06.2018</a:t>
            </a:r>
            <a:endParaRPr lang="de-DE" dirty="0"/>
          </a:p>
        </p:txBody>
      </p:sp>
      <p:pic>
        <p:nvPicPr>
          <p:cNvPr id="6" name="Grafik 5">
            <a:extLst>
              <a:ext uri="{FF2B5EF4-FFF2-40B4-BE49-F238E27FC236}">
                <a16:creationId xmlns:a16="http://schemas.microsoft.com/office/drawing/2014/main" xmlns="" id="{2783AFE9-0A9A-4E43-8221-E8D162607873}"/>
              </a:ext>
            </a:extLst>
          </p:cNvPr>
          <p:cNvPicPr>
            <a:picLocks noChangeAspect="1"/>
          </p:cNvPicPr>
          <p:nvPr/>
        </p:nvPicPr>
        <p:blipFill>
          <a:blip r:embed="rId2"/>
          <a:stretch>
            <a:fillRect/>
          </a:stretch>
        </p:blipFill>
        <p:spPr>
          <a:xfrm>
            <a:off x="2160415" y="1659755"/>
            <a:ext cx="4823171" cy="4648971"/>
          </a:xfrm>
          <a:prstGeom prst="rect">
            <a:avLst/>
          </a:prstGeom>
        </p:spPr>
      </p:pic>
      <p:sp>
        <p:nvSpPr>
          <p:cNvPr id="7" name="Textfeld 6">
            <a:extLst>
              <a:ext uri="{FF2B5EF4-FFF2-40B4-BE49-F238E27FC236}">
                <a16:creationId xmlns:a16="http://schemas.microsoft.com/office/drawing/2014/main" xmlns="" id="{2C463CF3-374E-4377-BA98-1D45AD5652AD}"/>
              </a:ext>
            </a:extLst>
          </p:cNvPr>
          <p:cNvSpPr txBox="1"/>
          <p:nvPr/>
        </p:nvSpPr>
        <p:spPr>
          <a:xfrm>
            <a:off x="782499" y="6237286"/>
            <a:ext cx="6034024" cy="261610"/>
          </a:xfrm>
          <a:prstGeom prst="rect">
            <a:avLst/>
          </a:prstGeom>
          <a:noFill/>
        </p:spPr>
        <p:txBody>
          <a:bodyPr wrap="none" rtlCol="0">
            <a:spAutoFit/>
          </a:bodyPr>
          <a:lstStyle/>
          <a:p>
            <a:r>
              <a:rPr lang="de-CH" sz="1100" dirty="0"/>
              <a:t>Source: Link Institut (2017), Lehrstellenbarometer August 2017 – Detaillierter Ergebnisbericht.</a:t>
            </a:r>
          </a:p>
        </p:txBody>
      </p:sp>
    </p:spTree>
    <p:extLst>
      <p:ext uri="{BB962C8B-B14F-4D97-AF65-F5344CB8AC3E}">
        <p14:creationId xmlns:p14="http://schemas.microsoft.com/office/powerpoint/2010/main" val="3916666337"/>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Titel 5"/>
          <p:cNvSpPr>
            <a:spLocks noGrp="1"/>
          </p:cNvSpPr>
          <p:nvPr>
            <p:ph type="title"/>
          </p:nvPr>
        </p:nvSpPr>
        <p:spPr>
          <a:xfrm>
            <a:off x="429123" y="850901"/>
            <a:ext cx="8018463" cy="852487"/>
          </a:xfrm>
        </p:spPr>
        <p:txBody>
          <a:bodyPr/>
          <a:lstStyle/>
          <a:p>
            <a:pPr>
              <a:lnSpc>
                <a:spcPts val="3000"/>
              </a:lnSpc>
            </a:pPr>
            <a:r>
              <a:rPr lang="en-GB" altLang="en-US" sz="2800" dirty="0">
                <a:solidFill>
                  <a:srgbClr val="007A96"/>
                </a:solidFill>
              </a:rPr>
              <a:t>Public-Private-Partnership:</a:t>
            </a:r>
            <a:br>
              <a:rPr lang="en-GB" altLang="en-US" sz="2800" dirty="0">
                <a:solidFill>
                  <a:srgbClr val="007A96"/>
                </a:solidFill>
              </a:rPr>
            </a:br>
            <a:r>
              <a:rPr lang="en-GB" altLang="en-US" sz="2800" b="0" dirty="0">
                <a:solidFill>
                  <a:srgbClr val="007A96"/>
                </a:solidFill>
              </a:rPr>
              <a:t>Setting stimulating incentives for VET success </a:t>
            </a:r>
            <a:br>
              <a:rPr lang="en-GB" altLang="en-US" sz="2800" b="0" dirty="0">
                <a:solidFill>
                  <a:srgbClr val="007A96"/>
                </a:solidFill>
              </a:rPr>
            </a:br>
            <a:endParaRPr lang="en-GB" altLang="en-US" sz="2800" b="0" dirty="0">
              <a:solidFill>
                <a:srgbClr val="007A96"/>
              </a:solidFill>
            </a:endParaRPr>
          </a:p>
        </p:txBody>
      </p:sp>
      <p:graphicFrame>
        <p:nvGraphicFramePr>
          <p:cNvPr id="37893" name="Diagramm 18"/>
          <p:cNvGraphicFramePr>
            <a:graphicFrameLocks/>
          </p:cNvGraphicFramePr>
          <p:nvPr/>
        </p:nvGraphicFramePr>
        <p:xfrm>
          <a:off x="420688" y="1558925"/>
          <a:ext cx="3917950" cy="4781550"/>
        </p:xfrm>
        <a:graphic>
          <a:graphicData uri="http://schemas.openxmlformats.org/presentationml/2006/ole">
            <mc:AlternateContent xmlns:mc="http://schemas.openxmlformats.org/markup-compatibility/2006">
              <mc:Choice xmlns:v="urn:schemas-microsoft-com:vml" Requires="v">
                <p:oleObj spid="_x0000_s1028" r:id="rId4" imgW="3920068" imgH="4779678" progId="Excel.Chart.8">
                  <p:embed/>
                </p:oleObj>
              </mc:Choice>
              <mc:Fallback>
                <p:oleObj r:id="rId4" imgW="3920068" imgH="4779678" progId="Excel.Chart.8">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0688" y="1558925"/>
                        <a:ext cx="3917950"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7894" name="Diagramm 19"/>
          <p:cNvGraphicFramePr>
            <a:graphicFrameLocks/>
          </p:cNvGraphicFramePr>
          <p:nvPr/>
        </p:nvGraphicFramePr>
        <p:xfrm>
          <a:off x="4376738" y="1703388"/>
          <a:ext cx="4818062" cy="4800600"/>
        </p:xfrm>
        <a:graphic>
          <a:graphicData uri="http://schemas.openxmlformats.org/presentationml/2006/ole">
            <mc:AlternateContent xmlns:mc="http://schemas.openxmlformats.org/markup-compatibility/2006">
              <mc:Choice xmlns:v="urn:schemas-microsoft-com:vml" Requires="v">
                <p:oleObj spid="_x0000_s1029" r:id="rId6" imgW="4816257" imgH="4804064" progId="Excel.Chart.8">
                  <p:embed/>
                </p:oleObj>
              </mc:Choice>
              <mc:Fallback>
                <p:oleObj r:id="rId6" imgW="4816257" imgH="4804064" progId="Excel.Chart.8">
                  <p:embed/>
                  <p:pic>
                    <p:nvPicPr>
                      <p:cNvPr id="0" name=""/>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76738" y="1703388"/>
                        <a:ext cx="4818062"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2" name="Pfeil nach links und rechts 11"/>
          <p:cNvSpPr/>
          <p:nvPr/>
        </p:nvSpPr>
        <p:spPr>
          <a:xfrm>
            <a:off x="3791683" y="3154612"/>
            <a:ext cx="2088232" cy="180020"/>
          </a:xfrm>
          <a:prstGeom prst="leftRightArrow">
            <a:avLst/>
          </a:prstGeom>
          <a:solidFill>
            <a:sysClr val="window" lastClr="FFFFFF">
              <a:lumMod val="85000"/>
            </a:sysClr>
          </a:solidFill>
          <a:ln w="9525" cap="flat" cmpd="sng" algn="ctr">
            <a:noFill/>
            <a:prstDash val="solid"/>
          </a:ln>
          <a:effectLst>
            <a:glow rad="63500">
              <a:srgbClr val="C0504D">
                <a:satMod val="175000"/>
                <a:alpha val="40000"/>
              </a:srgbClr>
            </a:glow>
            <a:outerShdw blurRad="40000" dist="20000" dir="5400000" rotWithShape="0">
              <a:srgbClr val="000000">
                <a:alpha val="38000"/>
              </a:srgbClr>
            </a:outerShdw>
          </a:effectLst>
        </p:spPr>
        <p:txBody>
          <a:bodyPr anchor="ctr"/>
          <a:lstStyle/>
          <a:p>
            <a:pPr algn="ctr" eaLnBrk="1" fontAlgn="auto" hangingPunct="1">
              <a:spcBef>
                <a:spcPts val="0"/>
              </a:spcBef>
              <a:spcAft>
                <a:spcPts val="0"/>
              </a:spcAft>
              <a:buClr>
                <a:srgbClr val="2D7898"/>
              </a:buClr>
              <a:buFont typeface="Wingdings" panose="05000000000000000000" pitchFamily="2" charset="2"/>
              <a:buNone/>
              <a:defRPr/>
            </a:pPr>
            <a:endParaRPr lang="de-CH" kern="0">
              <a:solidFill>
                <a:sysClr val="windowText" lastClr="000000"/>
              </a:solidFill>
              <a:latin typeface="Arial"/>
            </a:endParaRPr>
          </a:p>
        </p:txBody>
      </p:sp>
      <p:sp>
        <p:nvSpPr>
          <p:cNvPr id="37898" name="TextBox 1"/>
          <p:cNvSpPr txBox="1">
            <a:spLocks noChangeArrowheads="1"/>
          </p:cNvSpPr>
          <p:nvPr/>
        </p:nvSpPr>
        <p:spPr bwMode="auto">
          <a:xfrm>
            <a:off x="773113" y="4248150"/>
            <a:ext cx="38496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r>
              <a:rPr lang="en-US" altLang="de-DE" sz="1600" b="1" dirty="0">
                <a:solidFill>
                  <a:srgbClr val="0070C0"/>
                </a:solidFill>
              </a:rPr>
              <a:t>Training costs are shared among public and private partners.</a:t>
            </a:r>
            <a:endParaRPr lang="de-CH" altLang="de-DE" sz="1600" b="1" dirty="0">
              <a:solidFill>
                <a:srgbClr val="0070C0"/>
              </a:solidFill>
            </a:endParaRPr>
          </a:p>
        </p:txBody>
      </p:sp>
      <p:sp>
        <p:nvSpPr>
          <p:cNvPr id="37899" name="TextBox 9"/>
          <p:cNvSpPr txBox="1">
            <a:spLocks noChangeArrowheads="1"/>
          </p:cNvSpPr>
          <p:nvPr/>
        </p:nvSpPr>
        <p:spPr bwMode="auto">
          <a:xfrm>
            <a:off x="5345113" y="1666875"/>
            <a:ext cx="38496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r>
              <a:rPr lang="en-US" altLang="de-DE" sz="1600" b="1" dirty="0">
                <a:solidFill>
                  <a:srgbClr val="59BE30"/>
                </a:solidFill>
              </a:rPr>
              <a:t>Firms profit during training from apprentices’ productive output.</a:t>
            </a:r>
            <a:endParaRPr lang="de-CH" altLang="de-DE" sz="1600" b="1" dirty="0">
              <a:solidFill>
                <a:srgbClr val="59BE30"/>
              </a:solidFill>
            </a:endParaRPr>
          </a:p>
        </p:txBody>
      </p:sp>
      <p:sp>
        <p:nvSpPr>
          <p:cNvPr id="2" name="Fußzeilenplatzhalter 1"/>
          <p:cNvSpPr>
            <a:spLocks noGrp="1"/>
          </p:cNvSpPr>
          <p:nvPr>
            <p:ph type="ftr" sz="quarter" idx="16"/>
          </p:nvPr>
        </p:nvSpPr>
        <p:spPr>
          <a:xfrm>
            <a:off x="1049739" y="6351256"/>
            <a:ext cx="6732588" cy="365125"/>
          </a:xfrm>
        </p:spPr>
        <p:txBody>
          <a:bodyPr/>
          <a:lstStyle/>
          <a:p>
            <a:pPr algn="r">
              <a:defRPr/>
            </a:pPr>
            <a:r>
              <a:rPr lang="en-US" sz="800"/>
              <a:t>ETHZ/KOF – CEMETS Kick Off Meeting</a:t>
            </a:r>
            <a:endParaRPr lang="de-CH" sz="800" dirty="0"/>
          </a:p>
        </p:txBody>
      </p:sp>
      <p:sp>
        <p:nvSpPr>
          <p:cNvPr id="10" name="Datumsplatzhalter 2"/>
          <p:cNvSpPr txBox="1">
            <a:spLocks/>
          </p:cNvSpPr>
          <p:nvPr/>
        </p:nvSpPr>
        <p:spPr>
          <a:xfrm>
            <a:off x="7739668" y="6422848"/>
            <a:ext cx="845737" cy="234156"/>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en-US" sz="800" dirty="0"/>
              <a:t>22.06.2016</a:t>
            </a:r>
            <a:endParaRPr lang="de-DE" sz="800" dirty="0"/>
          </a:p>
        </p:txBody>
      </p:sp>
      <p:sp>
        <p:nvSpPr>
          <p:cNvPr id="3" name="Foliennummernplatzhalter 2"/>
          <p:cNvSpPr>
            <a:spLocks noGrp="1"/>
          </p:cNvSpPr>
          <p:nvPr>
            <p:ph type="sldNum" sz="quarter" idx="15"/>
          </p:nvPr>
        </p:nvSpPr>
        <p:spPr>
          <a:xfrm>
            <a:off x="8199746" y="6218855"/>
            <a:ext cx="576263" cy="365125"/>
          </a:xfrm>
        </p:spPr>
        <p:txBody>
          <a:bodyPr/>
          <a:lstStyle/>
          <a:p>
            <a:pPr algn="r">
              <a:defRPr/>
            </a:pPr>
            <a:fld id="{496DE945-D313-480F-B1E8-3C2B4EE0C63D}" type="slidenum">
              <a:rPr lang="de-CH" altLang="de-DE" sz="800" smtClean="0"/>
              <a:pPr algn="r">
                <a:defRPr/>
              </a:pPr>
              <a:t>6</a:t>
            </a:fld>
            <a:endParaRPr lang="de-CH" altLang="de-DE" sz="800" dirty="0"/>
          </a:p>
        </p:txBody>
      </p:sp>
      <p:sp>
        <p:nvSpPr>
          <p:cNvPr id="13" name="TextBox 11"/>
          <p:cNvSpPr txBox="1">
            <a:spLocks noChangeArrowheads="1"/>
          </p:cNvSpPr>
          <p:nvPr/>
        </p:nvSpPr>
        <p:spPr bwMode="auto">
          <a:xfrm>
            <a:off x="907256" y="5127577"/>
            <a:ext cx="2613866" cy="338554"/>
          </a:xfrm>
          <a:prstGeom prst="rect">
            <a:avLst/>
          </a:prstGeom>
          <a:solidFill>
            <a:srgbClr val="3BAB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r>
              <a:rPr lang="en-GB" altLang="en-US" sz="1600" dirty="0">
                <a:solidFill>
                  <a:schemeClr val="tx1"/>
                </a:solidFill>
              </a:rPr>
              <a:t>Lecture: Wolter</a:t>
            </a:r>
            <a:endParaRPr lang="de-CH" altLang="de-DE" sz="1600" dirty="0">
              <a:solidFill>
                <a:schemeClr val="tx1"/>
              </a:solidFill>
            </a:endParaRPr>
          </a:p>
        </p:txBody>
      </p:sp>
      <p:sp>
        <p:nvSpPr>
          <p:cNvPr id="4" name="TextBox 3"/>
          <p:cNvSpPr txBox="1"/>
          <p:nvPr/>
        </p:nvSpPr>
        <p:spPr>
          <a:xfrm>
            <a:off x="907256" y="6439382"/>
            <a:ext cx="2154757" cy="276999"/>
          </a:xfrm>
          <a:prstGeom prst="rect">
            <a:avLst/>
          </a:prstGeom>
          <a:noFill/>
        </p:spPr>
        <p:txBody>
          <a:bodyPr wrap="none" rtlCol="0">
            <a:spAutoFit/>
          </a:bodyPr>
          <a:lstStyle/>
          <a:p>
            <a:r>
              <a:rPr lang="de-CH" sz="1200" dirty="0"/>
              <a:t>Source: Renold/Probst, 2016</a:t>
            </a:r>
          </a:p>
        </p:txBody>
      </p:sp>
    </p:spTree>
    <p:extLst>
      <p:ext uri="{BB962C8B-B14F-4D97-AF65-F5344CB8AC3E}">
        <p14:creationId xmlns:p14="http://schemas.microsoft.com/office/powerpoint/2010/main" val="26740919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9"/>
          <p:cNvSpPr txBox="1">
            <a:spLocks noChangeArrowheads="1"/>
          </p:cNvSpPr>
          <p:nvPr/>
        </p:nvSpPr>
        <p:spPr bwMode="auto">
          <a:xfrm>
            <a:off x="4738654" y="5222428"/>
            <a:ext cx="3845857" cy="1077218"/>
          </a:xfrm>
          <a:prstGeom prst="rect">
            <a:avLst/>
          </a:prstGeom>
          <a:solidFill>
            <a:srgbClr val="00FF99"/>
          </a:solidFill>
          <a:ln w="19050">
            <a:noFill/>
            <a:miter lim="800000"/>
            <a:headEnd/>
            <a:tailEnd/>
          </a:ln>
          <a:effectLst/>
          <a:scene3d>
            <a:camera prst="orthographicFront">
              <a:rot lat="0" lon="0" rev="0"/>
            </a:camera>
            <a:lightRig rig="balanced" dir="t">
              <a:rot lat="0" lon="0" rev="8700000"/>
            </a:lightRig>
          </a:scene3d>
          <a:sp3d/>
        </p:spPr>
        <p:txBody>
          <a:bodyPr>
            <a:spAutoFit/>
          </a:bodyPr>
          <a:lstStyle/>
          <a:p>
            <a:pPr algn="ctr" eaLnBrk="1" hangingPunct="1">
              <a:spcBef>
                <a:spcPts val="0"/>
              </a:spcBef>
              <a:buClr>
                <a:srgbClr val="2D7898"/>
              </a:buClr>
              <a:buFont typeface="Wingdings" panose="05000000000000000000" pitchFamily="2" charset="2"/>
              <a:buNone/>
              <a:defRPr/>
            </a:pPr>
            <a:r>
              <a:rPr lang="en-US" sz="2400" b="1" dirty="0">
                <a:solidFill>
                  <a:schemeClr val="bg1"/>
                </a:solidFill>
                <a:latin typeface="Arial" charset="0"/>
              </a:rPr>
              <a:t>Companies</a:t>
            </a:r>
            <a:r>
              <a:rPr lang="en-US" sz="2400" dirty="0">
                <a:solidFill>
                  <a:schemeClr val="bg1"/>
                </a:solidFill>
                <a:latin typeface="Arial" charset="0"/>
              </a:rPr>
              <a:t> </a:t>
            </a:r>
          </a:p>
          <a:p>
            <a:pPr marL="342900" indent="-342900" eaLnBrk="1" hangingPunct="1">
              <a:spcBef>
                <a:spcPts val="0"/>
              </a:spcBef>
              <a:buClr>
                <a:srgbClr val="2D7898"/>
              </a:buClr>
              <a:buFont typeface="Wingdings" panose="05000000000000000000" pitchFamily="2" charset="2"/>
              <a:buChar char="§"/>
              <a:defRPr/>
            </a:pPr>
            <a:r>
              <a:rPr lang="en-US" sz="2000" dirty="0">
                <a:solidFill>
                  <a:schemeClr val="bg1"/>
                </a:solidFill>
                <a:latin typeface="Arial" charset="0"/>
              </a:rPr>
              <a:t>VET Apprenticeships</a:t>
            </a:r>
          </a:p>
          <a:p>
            <a:pPr marL="342900" indent="-342900" eaLnBrk="1" hangingPunct="1">
              <a:spcBef>
                <a:spcPts val="0"/>
              </a:spcBef>
              <a:buClr>
                <a:srgbClr val="2D7898"/>
              </a:buClr>
              <a:buFont typeface="Wingdings" panose="05000000000000000000" pitchFamily="2" charset="2"/>
              <a:buChar char="§"/>
              <a:defRPr/>
            </a:pPr>
            <a:r>
              <a:rPr lang="en-US" sz="2000" dirty="0">
                <a:solidFill>
                  <a:schemeClr val="bg1"/>
                </a:solidFill>
                <a:latin typeface="Arial" charset="0"/>
              </a:rPr>
              <a:t>Prof. education students</a:t>
            </a:r>
          </a:p>
        </p:txBody>
      </p:sp>
      <p:sp>
        <p:nvSpPr>
          <p:cNvPr id="13" name="Rectangle 12"/>
          <p:cNvSpPr/>
          <p:nvPr/>
        </p:nvSpPr>
        <p:spPr>
          <a:xfrm>
            <a:off x="6012533" y="1699955"/>
            <a:ext cx="2520280" cy="823325"/>
          </a:xfrm>
          <a:prstGeom prst="rect">
            <a:avLst/>
          </a:prstGeom>
          <a:solidFill>
            <a:schemeClr val="accent1">
              <a:lumMod val="75000"/>
            </a:schemeClr>
          </a:solidFill>
          <a:ln>
            <a:noFill/>
          </a:ln>
          <a:effectLst/>
          <a:scene3d>
            <a:camera prst="orthographicFront">
              <a:rot lat="0" lon="0" rev="0"/>
            </a:camera>
            <a:lightRig rig="balanced" dir="t">
              <a:rot lat="0" lon="0" rev="8700000"/>
            </a:lightRig>
          </a:scene3d>
          <a:sp3d/>
        </p:spPr>
        <p:style>
          <a:lnRef idx="2">
            <a:schemeClr val="accent1">
              <a:shade val="50000"/>
            </a:schemeClr>
          </a:lnRef>
          <a:fillRef idx="1">
            <a:schemeClr val="accent1"/>
          </a:fillRef>
          <a:effectRef idx="0">
            <a:schemeClr val="accent1"/>
          </a:effectRef>
          <a:fontRef idx="minor">
            <a:schemeClr val="lt1"/>
          </a:fontRef>
        </p:style>
        <p:txBody>
          <a:bodyPr>
            <a:normAutofit fontScale="92500" lnSpcReduction="10000"/>
          </a:bodyPr>
          <a:lstStyle/>
          <a:p>
            <a:pPr algn="ctr" eaLnBrk="1" hangingPunct="1">
              <a:spcBef>
                <a:spcPct val="20000"/>
              </a:spcBef>
              <a:buClr>
                <a:srgbClr val="2D7898"/>
              </a:buClr>
              <a:buFont typeface="Wingdings" panose="05000000000000000000" pitchFamily="2" charset="2"/>
              <a:buNone/>
              <a:defRPr/>
            </a:pPr>
            <a:r>
              <a:rPr lang="en-US" sz="2400" b="1" dirty="0">
                <a:solidFill>
                  <a:schemeClr val="bg1"/>
                </a:solidFill>
                <a:cs typeface="Arial" pitchFamily="34" charset="0"/>
              </a:rPr>
              <a:t>VPET Schools &amp;</a:t>
            </a:r>
          </a:p>
          <a:p>
            <a:pPr algn="ctr" eaLnBrk="1" hangingPunct="1">
              <a:spcBef>
                <a:spcPct val="20000"/>
              </a:spcBef>
              <a:buClr>
                <a:srgbClr val="2D7898"/>
              </a:buClr>
              <a:buFont typeface="Wingdings" panose="05000000000000000000" pitchFamily="2" charset="2"/>
              <a:buNone/>
              <a:defRPr/>
            </a:pPr>
            <a:r>
              <a:rPr lang="en-US" sz="2400" b="1" dirty="0">
                <a:solidFill>
                  <a:schemeClr val="bg1"/>
                </a:solidFill>
                <a:cs typeface="Arial" pitchFamily="34" charset="0"/>
              </a:rPr>
              <a:t>Higher Ed.</a:t>
            </a:r>
          </a:p>
        </p:txBody>
      </p:sp>
      <p:sp>
        <p:nvSpPr>
          <p:cNvPr id="47112" name="Oval 8"/>
          <p:cNvSpPr>
            <a:spLocks noChangeArrowheads="1"/>
          </p:cNvSpPr>
          <p:nvPr/>
        </p:nvSpPr>
        <p:spPr bwMode="auto">
          <a:xfrm>
            <a:off x="2068513" y="2444750"/>
            <a:ext cx="4981575" cy="23955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eaLnBrk="1" hangingPunct="1">
              <a:buFont typeface="Wingdings" panose="05000000000000000000" pitchFamily="2" charset="2"/>
              <a:buNone/>
            </a:pPr>
            <a:endParaRPr lang="fr-FR" altLang="en-US">
              <a:solidFill>
                <a:schemeClr val="folHlink"/>
              </a:solidFill>
            </a:endParaRPr>
          </a:p>
        </p:txBody>
      </p:sp>
      <p:sp>
        <p:nvSpPr>
          <p:cNvPr id="47113" name="Text Box 2"/>
          <p:cNvSpPr txBox="1">
            <a:spLocks noChangeArrowheads="1"/>
          </p:cNvSpPr>
          <p:nvPr/>
        </p:nvSpPr>
        <p:spPr bwMode="auto">
          <a:xfrm>
            <a:off x="1779588" y="4767263"/>
            <a:ext cx="4910137"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spcBef>
                <a:spcPct val="50000"/>
              </a:spcBef>
              <a:buFont typeface="Wingdings" panose="05000000000000000000" pitchFamily="2" charset="2"/>
              <a:buNone/>
            </a:pPr>
            <a:endParaRPr lang="fr-FR" altLang="en-US" sz="1200">
              <a:solidFill>
                <a:schemeClr val="tx1"/>
              </a:solidFill>
              <a:cs typeface="Arial" panose="020B0604020202020204" pitchFamily="34" charset="0"/>
            </a:endParaRPr>
          </a:p>
        </p:txBody>
      </p:sp>
      <p:sp>
        <p:nvSpPr>
          <p:cNvPr id="11" name="Text Box 5"/>
          <p:cNvSpPr txBox="1">
            <a:spLocks noChangeArrowheads="1"/>
          </p:cNvSpPr>
          <p:nvPr/>
        </p:nvSpPr>
        <p:spPr bwMode="auto">
          <a:xfrm>
            <a:off x="5529621" y="2407777"/>
            <a:ext cx="2642779" cy="1846659"/>
          </a:xfrm>
          <a:prstGeom prst="rect">
            <a:avLst/>
          </a:prstGeom>
          <a:solidFill>
            <a:schemeClr val="accent1">
              <a:lumMod val="50000"/>
            </a:schemeClr>
          </a:solidFill>
          <a:ln w="38100">
            <a:noFill/>
            <a:miter lim="800000"/>
            <a:headEnd/>
            <a:tailEnd/>
          </a:ln>
          <a:effectLst/>
          <a:scene3d>
            <a:camera prst="orthographicFront">
              <a:rot lat="0" lon="0" rev="0"/>
            </a:camera>
            <a:lightRig rig="balanced" dir="t">
              <a:rot lat="0" lon="0" rev="8700000"/>
            </a:lightRig>
          </a:scene3d>
          <a:sp3d/>
        </p:spPr>
        <p:txBody>
          <a:bodyPr>
            <a:spAutoFit/>
          </a:bodyPr>
          <a:lstStyle/>
          <a:p>
            <a:pPr algn="ctr" eaLnBrk="1" hangingPunct="1">
              <a:spcBef>
                <a:spcPct val="50000"/>
              </a:spcBef>
              <a:buClr>
                <a:srgbClr val="2D7898"/>
              </a:buClr>
              <a:buFont typeface="Wingdings" panose="05000000000000000000" pitchFamily="2" charset="2"/>
              <a:buNone/>
              <a:defRPr/>
            </a:pPr>
            <a:r>
              <a:rPr lang="en-US" sz="2400" b="1" dirty="0">
                <a:solidFill>
                  <a:schemeClr val="bg1"/>
                </a:solidFill>
                <a:latin typeface="Arial" charset="0"/>
              </a:rPr>
              <a:t>26 Cantons</a:t>
            </a:r>
          </a:p>
          <a:p>
            <a:pPr marL="285750" indent="-285750" eaLnBrk="1" hangingPunct="1">
              <a:spcBef>
                <a:spcPct val="50000"/>
              </a:spcBef>
              <a:buClr>
                <a:srgbClr val="2D7898"/>
              </a:buClr>
              <a:buFont typeface="Wingdings" panose="05000000000000000000" pitchFamily="2" charset="2"/>
              <a:buChar char="§"/>
              <a:defRPr/>
            </a:pPr>
            <a:r>
              <a:rPr lang="en-US" dirty="0">
                <a:solidFill>
                  <a:schemeClr val="bg1"/>
                </a:solidFill>
                <a:latin typeface="Arial" charset="0"/>
              </a:rPr>
              <a:t>Implementation &amp; supervision</a:t>
            </a:r>
          </a:p>
          <a:p>
            <a:pPr marL="285750" indent="-285750" eaLnBrk="1" hangingPunct="1">
              <a:spcBef>
                <a:spcPct val="50000"/>
              </a:spcBef>
              <a:buClr>
                <a:srgbClr val="2D7898"/>
              </a:buClr>
              <a:buFont typeface="Wingdings" panose="05000000000000000000" pitchFamily="2" charset="2"/>
              <a:buChar char="§"/>
              <a:defRPr/>
            </a:pPr>
            <a:r>
              <a:rPr lang="en-US" dirty="0">
                <a:solidFill>
                  <a:schemeClr val="bg1"/>
                </a:solidFill>
                <a:latin typeface="Arial" charset="0"/>
              </a:rPr>
              <a:t>VET qualification procedures</a:t>
            </a:r>
          </a:p>
        </p:txBody>
      </p:sp>
      <p:sp>
        <p:nvSpPr>
          <p:cNvPr id="12" name="Text Box 6"/>
          <p:cNvSpPr txBox="1">
            <a:spLocks noChangeArrowheads="1"/>
          </p:cNvSpPr>
          <p:nvPr/>
        </p:nvSpPr>
        <p:spPr bwMode="auto">
          <a:xfrm>
            <a:off x="1187698" y="4383416"/>
            <a:ext cx="4597066" cy="1231106"/>
          </a:xfrm>
          <a:prstGeom prst="rect">
            <a:avLst/>
          </a:prstGeom>
          <a:solidFill>
            <a:srgbClr val="00B050"/>
          </a:solidFill>
          <a:ln w="57150">
            <a:solidFill>
              <a:srgbClr val="FF0000"/>
            </a:solidFill>
            <a:miter lim="800000"/>
            <a:headEnd/>
            <a:tailEnd/>
          </a:ln>
          <a:effectLst/>
          <a:scene3d>
            <a:camera prst="orthographicFront">
              <a:rot lat="0" lon="0" rev="0"/>
            </a:camera>
            <a:lightRig rig="balanced" dir="t">
              <a:rot lat="0" lon="0" rev="8700000"/>
            </a:lightRig>
          </a:scene3d>
          <a:sp3d/>
        </p:spPr>
        <p:txBody>
          <a:bodyPr>
            <a:spAutoFit/>
          </a:bodyPr>
          <a:lstStyle/>
          <a:p>
            <a:pPr algn="ctr" eaLnBrk="1" hangingPunct="1">
              <a:spcBef>
                <a:spcPct val="50000"/>
              </a:spcBef>
              <a:buClr>
                <a:srgbClr val="2D7898"/>
              </a:buClr>
              <a:buFont typeface="Wingdings" panose="05000000000000000000" pitchFamily="2" charset="2"/>
              <a:buNone/>
              <a:defRPr/>
            </a:pPr>
            <a:r>
              <a:rPr lang="en-US" sz="2400" b="1" dirty="0">
                <a:solidFill>
                  <a:schemeClr val="bg1"/>
                </a:solidFill>
                <a:latin typeface="Arial" charset="0"/>
              </a:rPr>
              <a:t>Professional Organizations </a:t>
            </a:r>
          </a:p>
          <a:p>
            <a:pPr algn="r" eaLnBrk="1" hangingPunct="1">
              <a:spcBef>
                <a:spcPts val="0"/>
              </a:spcBef>
              <a:buClr>
                <a:srgbClr val="2D7898"/>
              </a:buClr>
              <a:buFont typeface="Wingdings" panose="05000000000000000000" pitchFamily="2" charset="2"/>
              <a:buNone/>
              <a:defRPr/>
            </a:pPr>
            <a:r>
              <a:rPr lang="en-US" sz="2000" dirty="0">
                <a:solidFill>
                  <a:schemeClr val="bg1"/>
                </a:solidFill>
                <a:latin typeface="Arial" charset="0"/>
              </a:rPr>
              <a:t>(employer organizations &amp; unions)</a:t>
            </a:r>
          </a:p>
          <a:p>
            <a:pPr marL="342900" indent="-342900" eaLnBrk="1" hangingPunct="1">
              <a:spcBef>
                <a:spcPct val="50000"/>
              </a:spcBef>
              <a:buClr>
                <a:srgbClr val="2D7898"/>
              </a:buClr>
              <a:buFont typeface="Wingdings" panose="05000000000000000000" pitchFamily="2" charset="2"/>
              <a:buChar char="§"/>
              <a:defRPr/>
            </a:pPr>
            <a:r>
              <a:rPr lang="en-US" sz="2000" dirty="0">
                <a:solidFill>
                  <a:schemeClr val="bg1"/>
                </a:solidFill>
                <a:latin typeface="Arial" charset="0"/>
              </a:rPr>
              <a:t>Training content</a:t>
            </a:r>
          </a:p>
        </p:txBody>
      </p:sp>
      <p:sp>
        <p:nvSpPr>
          <p:cNvPr id="47120" name="Rectangle 3"/>
          <p:cNvSpPr>
            <a:spLocks noChangeArrowheads="1"/>
          </p:cNvSpPr>
          <p:nvPr/>
        </p:nvSpPr>
        <p:spPr bwMode="auto">
          <a:xfrm>
            <a:off x="531813" y="1719263"/>
            <a:ext cx="1868487" cy="508000"/>
          </a:xfrm>
          <a:prstGeom prst="rect">
            <a:avLst/>
          </a:prstGeom>
          <a:solidFill>
            <a:srgbClr val="CCFFFF"/>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ctr">
              <a:buFont typeface="Wingdings" panose="05000000000000000000" pitchFamily="2" charset="2"/>
              <a:buNone/>
            </a:pPr>
            <a:r>
              <a:rPr lang="en-GB" altLang="de-DE" sz="2200" b="1">
                <a:solidFill>
                  <a:schemeClr val="tx1"/>
                </a:solidFill>
              </a:rPr>
              <a:t>SFIVET</a:t>
            </a:r>
            <a:r>
              <a:rPr lang="en-GB" altLang="de-DE" sz="2200">
                <a:solidFill>
                  <a:schemeClr val="tx1"/>
                </a:solidFill>
              </a:rPr>
              <a:t>  </a:t>
            </a:r>
          </a:p>
        </p:txBody>
      </p:sp>
      <p:sp>
        <p:nvSpPr>
          <p:cNvPr id="14" name="Titel 1"/>
          <p:cNvSpPr txBox="1">
            <a:spLocks/>
          </p:cNvSpPr>
          <p:nvPr/>
        </p:nvSpPr>
        <p:spPr bwMode="auto">
          <a:xfrm>
            <a:off x="540649" y="856372"/>
            <a:ext cx="8043862"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gn="l" rtl="0" eaLnBrk="0" fontAlgn="base" hangingPunct="0">
              <a:spcBef>
                <a:spcPct val="0"/>
              </a:spcBef>
              <a:spcAft>
                <a:spcPct val="0"/>
              </a:spcAft>
              <a:defRPr sz="2600">
                <a:solidFill>
                  <a:srgbClr val="2D7898"/>
                </a:solidFill>
                <a:latin typeface="+mj-lt"/>
                <a:ea typeface="+mj-ea"/>
                <a:cs typeface="+mj-cs"/>
              </a:defRPr>
            </a:lvl1pPr>
            <a:lvl2pPr algn="l" rtl="0" eaLnBrk="0" fontAlgn="base" hangingPunct="0">
              <a:spcBef>
                <a:spcPct val="0"/>
              </a:spcBef>
              <a:spcAft>
                <a:spcPct val="0"/>
              </a:spcAft>
              <a:defRPr sz="2600">
                <a:solidFill>
                  <a:srgbClr val="2D7898"/>
                </a:solidFill>
                <a:latin typeface="Arial" charset="0"/>
              </a:defRPr>
            </a:lvl2pPr>
            <a:lvl3pPr algn="l" rtl="0" eaLnBrk="0" fontAlgn="base" hangingPunct="0">
              <a:spcBef>
                <a:spcPct val="0"/>
              </a:spcBef>
              <a:spcAft>
                <a:spcPct val="0"/>
              </a:spcAft>
              <a:defRPr sz="2600">
                <a:solidFill>
                  <a:srgbClr val="2D7898"/>
                </a:solidFill>
                <a:latin typeface="Arial" charset="0"/>
              </a:defRPr>
            </a:lvl3pPr>
            <a:lvl4pPr algn="l" rtl="0" eaLnBrk="0" fontAlgn="base" hangingPunct="0">
              <a:spcBef>
                <a:spcPct val="0"/>
              </a:spcBef>
              <a:spcAft>
                <a:spcPct val="0"/>
              </a:spcAft>
              <a:defRPr sz="2600">
                <a:solidFill>
                  <a:srgbClr val="2D7898"/>
                </a:solidFill>
                <a:latin typeface="Arial" charset="0"/>
              </a:defRPr>
            </a:lvl4pPr>
            <a:lvl5pPr algn="l" rtl="0" eaLnBrk="0" fontAlgn="base" hangingPunct="0">
              <a:spcBef>
                <a:spcPct val="0"/>
              </a:spcBef>
              <a:spcAft>
                <a:spcPct val="0"/>
              </a:spcAft>
              <a:defRPr sz="2600">
                <a:solidFill>
                  <a:srgbClr val="2D7898"/>
                </a:solidFill>
                <a:latin typeface="Arial" charset="0"/>
              </a:defRPr>
            </a:lvl5pPr>
            <a:lvl6pPr marL="457200" algn="l" rtl="0" fontAlgn="base">
              <a:spcBef>
                <a:spcPct val="0"/>
              </a:spcBef>
              <a:spcAft>
                <a:spcPct val="0"/>
              </a:spcAft>
              <a:defRPr sz="2600">
                <a:solidFill>
                  <a:srgbClr val="2D7898"/>
                </a:solidFill>
                <a:latin typeface="Arial" charset="0"/>
              </a:defRPr>
            </a:lvl6pPr>
            <a:lvl7pPr marL="914400" algn="l" rtl="0" fontAlgn="base">
              <a:spcBef>
                <a:spcPct val="0"/>
              </a:spcBef>
              <a:spcAft>
                <a:spcPct val="0"/>
              </a:spcAft>
              <a:defRPr sz="2600">
                <a:solidFill>
                  <a:srgbClr val="2D7898"/>
                </a:solidFill>
                <a:latin typeface="Arial" charset="0"/>
              </a:defRPr>
            </a:lvl7pPr>
            <a:lvl8pPr marL="1371600" algn="l" rtl="0" fontAlgn="base">
              <a:spcBef>
                <a:spcPct val="0"/>
              </a:spcBef>
              <a:spcAft>
                <a:spcPct val="0"/>
              </a:spcAft>
              <a:defRPr sz="2600">
                <a:solidFill>
                  <a:srgbClr val="2D7898"/>
                </a:solidFill>
                <a:latin typeface="Arial" charset="0"/>
              </a:defRPr>
            </a:lvl8pPr>
            <a:lvl9pPr marL="1828800" algn="l" rtl="0" fontAlgn="base">
              <a:spcBef>
                <a:spcPct val="0"/>
              </a:spcBef>
              <a:spcAft>
                <a:spcPct val="0"/>
              </a:spcAft>
              <a:defRPr sz="2600">
                <a:solidFill>
                  <a:srgbClr val="2D7898"/>
                </a:solidFill>
                <a:latin typeface="Arial" charset="0"/>
              </a:defRPr>
            </a:lvl9pPr>
          </a:lstStyle>
          <a:p>
            <a:pPr>
              <a:defRPr/>
            </a:pPr>
            <a:r>
              <a:rPr lang="en-US" altLang="de-DE" b="1" kern="0" dirty="0">
                <a:solidFill>
                  <a:schemeClr val="accent2">
                    <a:lumMod val="75000"/>
                  </a:schemeClr>
                </a:solidFill>
              </a:rPr>
              <a:t>One Mission: Three Partners</a:t>
            </a:r>
          </a:p>
        </p:txBody>
      </p:sp>
      <p:sp>
        <p:nvSpPr>
          <p:cNvPr id="10" name="Text Box 4"/>
          <p:cNvSpPr txBox="1">
            <a:spLocks noChangeArrowheads="1"/>
          </p:cNvSpPr>
          <p:nvPr/>
        </p:nvSpPr>
        <p:spPr bwMode="auto">
          <a:xfrm>
            <a:off x="1187698" y="2154020"/>
            <a:ext cx="3137233" cy="1154162"/>
          </a:xfrm>
          <a:prstGeom prst="rect">
            <a:avLst/>
          </a:prstGeom>
          <a:solidFill>
            <a:srgbClr val="0070C0"/>
          </a:solidFill>
          <a:ln w="38100">
            <a:noFill/>
            <a:miter lim="800000"/>
            <a:headEnd/>
            <a:tailEnd/>
          </a:ln>
          <a:effectLst/>
          <a:scene3d>
            <a:camera prst="orthographicFront">
              <a:rot lat="0" lon="0" rev="0"/>
            </a:camera>
            <a:lightRig rig="balanced" dir="t">
              <a:rot lat="0" lon="0" rev="8700000"/>
            </a:lightRig>
          </a:scene3d>
          <a:sp3d/>
        </p:spPr>
        <p:txBody>
          <a:bodyPr>
            <a:spAutoFit/>
          </a:bodyPr>
          <a:lstStyle/>
          <a:p>
            <a:pPr algn="ctr" eaLnBrk="1" hangingPunct="1">
              <a:spcBef>
                <a:spcPct val="50000"/>
              </a:spcBef>
              <a:buClr>
                <a:srgbClr val="2D7898"/>
              </a:buClr>
              <a:buFont typeface="Wingdings" panose="05000000000000000000" pitchFamily="2" charset="2"/>
              <a:buNone/>
              <a:defRPr/>
            </a:pPr>
            <a:r>
              <a:rPr lang="en-US" sz="2400" b="1" dirty="0">
                <a:solidFill>
                  <a:schemeClr val="bg1"/>
                </a:solidFill>
                <a:latin typeface="Arial" charset="0"/>
              </a:rPr>
              <a:t>Confederation</a:t>
            </a:r>
          </a:p>
          <a:p>
            <a:pPr marL="285750" indent="-285750" eaLnBrk="1" hangingPunct="1">
              <a:spcBef>
                <a:spcPct val="50000"/>
              </a:spcBef>
              <a:buClr>
                <a:srgbClr val="2D7898"/>
              </a:buClr>
              <a:buFont typeface="Wingdings" panose="05000000000000000000" pitchFamily="2" charset="2"/>
              <a:buChar char="§"/>
              <a:defRPr/>
            </a:pPr>
            <a:r>
              <a:rPr lang="en-US" dirty="0">
                <a:solidFill>
                  <a:schemeClr val="bg1"/>
                </a:solidFill>
                <a:latin typeface="Arial" charset="0"/>
              </a:rPr>
              <a:t>Strategic management and development </a:t>
            </a:r>
          </a:p>
        </p:txBody>
      </p:sp>
      <p:sp>
        <p:nvSpPr>
          <p:cNvPr id="16" name="Foliennummernplatzhalter 3"/>
          <p:cNvSpPr>
            <a:spLocks noGrp="1"/>
          </p:cNvSpPr>
          <p:nvPr>
            <p:ph type="sldNum" sz="quarter" idx="4294967295"/>
          </p:nvPr>
        </p:nvSpPr>
        <p:spPr>
          <a:xfrm>
            <a:off x="1443743" y="6435809"/>
            <a:ext cx="7456763" cy="468312"/>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lgn="r">
              <a:spcBef>
                <a:spcPct val="0"/>
              </a:spcBef>
              <a:buClrTx/>
              <a:buFontTx/>
              <a:buNone/>
            </a:pPr>
            <a:fld id="{FB16AE46-EF7D-4BF7-B41B-31EBD6BF7FEA}" type="slidenum">
              <a:rPr lang="de-CH" altLang="de-DE" sz="800" smtClean="0">
                <a:solidFill>
                  <a:schemeClr val="tx1"/>
                </a:solidFill>
              </a:rPr>
              <a:pPr algn="r">
                <a:spcBef>
                  <a:spcPct val="0"/>
                </a:spcBef>
                <a:buClrTx/>
                <a:buFontTx/>
                <a:buNone/>
              </a:pPr>
              <a:t>7</a:t>
            </a:fld>
            <a:endParaRPr lang="de-CH" altLang="de-DE" sz="800" dirty="0">
              <a:solidFill>
                <a:schemeClr val="tx1"/>
              </a:solidFill>
            </a:endParaRPr>
          </a:p>
        </p:txBody>
      </p:sp>
      <p:sp>
        <p:nvSpPr>
          <p:cNvPr id="17" name="Fußzeilenplatzhalter 4"/>
          <p:cNvSpPr txBox="1">
            <a:spLocks/>
          </p:cNvSpPr>
          <p:nvPr/>
        </p:nvSpPr>
        <p:spPr>
          <a:xfrm>
            <a:off x="1145171" y="6327908"/>
            <a:ext cx="6732587" cy="365125"/>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140400" tIns="0" rIns="144000" bIns="0" rtlCol="0">
            <a:noAutofit/>
          </a:bodyPr>
          <a:lstStyle>
            <a:lvl1pPr marL="361950" indent="-361950" algn="l" defTabSz="914400" rtl="0" eaLnBrk="1" latinLnBrk="0" hangingPunct="1">
              <a:lnSpc>
                <a:spcPts val="2600"/>
              </a:lnSpc>
              <a:spcBef>
                <a:spcPct val="20000"/>
              </a:spcBef>
              <a:buClr>
                <a:srgbClr val="2D7898"/>
              </a:buClr>
              <a:buFont typeface="Wingdings" panose="05000000000000000000" pitchFamily="2" charset="2"/>
              <a:buChar char="§"/>
              <a:defRPr sz="2100" kern="1200">
                <a:solidFill>
                  <a:srgbClr val="333333"/>
                </a:solidFill>
                <a:latin typeface="Arial" panose="020B0604020202020204" pitchFamily="34" charset="0"/>
                <a:ea typeface="+mn-ea"/>
                <a:cs typeface="+mn-cs"/>
              </a:defRPr>
            </a:lvl1pPr>
            <a:lvl2pPr marL="742950" indent="-285750" algn="l" defTabSz="914400" rtl="0" eaLnBrk="1" latinLnBrk="0" hangingPunct="1">
              <a:lnSpc>
                <a:spcPct val="100000"/>
              </a:lnSpc>
              <a:spcBef>
                <a:spcPct val="20000"/>
              </a:spcBef>
              <a:buClr>
                <a:srgbClr val="70B8D4"/>
              </a:buClr>
              <a:buFont typeface="Wingdings" panose="05000000000000000000" pitchFamily="2" charset="2"/>
              <a:buChar char="§"/>
              <a:defRPr sz="2100" kern="1200">
                <a:solidFill>
                  <a:srgbClr val="333333"/>
                </a:solidFill>
                <a:latin typeface="Arial" panose="020B0604020202020204" pitchFamily="34" charset="0"/>
                <a:ea typeface="+mn-ea"/>
                <a:cs typeface="+mn-cs"/>
              </a:defRPr>
            </a:lvl2pPr>
            <a:lvl3pPr marL="1143000" indent="-228600" algn="l" defTabSz="914400" rtl="0" eaLnBrk="1" latinLnBrk="0" hangingPunct="1">
              <a:lnSpc>
                <a:spcPct val="100000"/>
              </a:lnSpc>
              <a:spcBef>
                <a:spcPct val="20000"/>
              </a:spcBef>
              <a:buClr>
                <a:schemeClr val="accent4"/>
              </a:buClr>
              <a:buFont typeface="Arial" panose="020B0604020202020204" pitchFamily="34" charset="0"/>
              <a:buChar char="–"/>
              <a:defRPr sz="2100" kern="1200">
                <a:solidFill>
                  <a:srgbClr val="333333"/>
                </a:solidFill>
                <a:latin typeface="Arial" panose="020B0604020202020204" pitchFamily="34" charset="0"/>
                <a:ea typeface="+mn-ea"/>
                <a:cs typeface="+mn-cs"/>
              </a:defRPr>
            </a:lvl3pPr>
            <a:lvl4pPr marL="1600200" indent="-228600" algn="l" defTabSz="914400" rtl="0" eaLnBrk="1" latinLnBrk="0" hangingPunct="1">
              <a:lnSpc>
                <a:spcPct val="100000"/>
              </a:lnSpc>
              <a:spcBef>
                <a:spcPct val="20000"/>
              </a:spcBef>
              <a:buClr>
                <a:schemeClr val="accent4"/>
              </a:buClr>
              <a:buFont typeface="Wingdings" pitchFamily="2" charset="2"/>
              <a:buChar char="•"/>
              <a:defRPr sz="2100" kern="1200">
                <a:solidFill>
                  <a:srgbClr val="333333"/>
                </a:solidFill>
                <a:latin typeface="Arial" panose="020B0604020202020204" pitchFamily="34" charset="0"/>
                <a:ea typeface="+mn-ea"/>
                <a:cs typeface="+mn-cs"/>
              </a:defRPr>
            </a:lvl4pPr>
            <a:lvl5pPr marL="2057400" indent="-228600" algn="l" defTabSz="914400" rtl="0" eaLnBrk="1" latinLnBrk="0" hangingPunct="1">
              <a:lnSpc>
                <a:spcPct val="100000"/>
              </a:lnSpc>
              <a:spcBef>
                <a:spcPct val="20000"/>
              </a:spcBef>
              <a:buClr>
                <a:schemeClr val="accent4"/>
              </a:buClr>
              <a:buFont typeface="Wingdings" pitchFamily="2" charset="2"/>
              <a:buChar char="-"/>
              <a:defRPr sz="2100" kern="1200">
                <a:solidFill>
                  <a:srgbClr val="333333"/>
                </a:solidFill>
                <a:latin typeface="Arial" panose="020B0604020202020204" pitchFamily="34" charset="0"/>
                <a:ea typeface="+mn-ea"/>
                <a:cs typeface="+mn-cs"/>
              </a:defRPr>
            </a:lvl5pPr>
            <a:lvl6pPr marL="2514600" indent="-228600" algn="l" defTabSz="914400" rtl="0" eaLnBrk="0" fontAlgn="base" latinLnBrk="0" hangingPunct="0">
              <a:spcBef>
                <a:spcPct val="20000"/>
              </a:spcBef>
              <a:spcAft>
                <a:spcPct val="0"/>
              </a:spcAft>
              <a:buFont typeface="Arial" pitchFamily="34" charset="0"/>
              <a:buChar char="-"/>
              <a:defRPr sz="2000" kern="1200">
                <a:solidFill>
                  <a:srgbClr val="333333"/>
                </a:solidFill>
                <a:latin typeface="Arial" panose="020B0604020202020204" pitchFamily="34" charset="0"/>
                <a:ea typeface="+mn-ea"/>
                <a:cs typeface="+mn-cs"/>
              </a:defRPr>
            </a:lvl6pPr>
            <a:lvl7pPr marL="2971800" indent="-228600" algn="l" defTabSz="914400" rtl="0" eaLnBrk="0" fontAlgn="base" latinLnBrk="0" hangingPunct="0">
              <a:spcBef>
                <a:spcPct val="20000"/>
              </a:spcBef>
              <a:spcAft>
                <a:spcPct val="0"/>
              </a:spcAft>
              <a:buFont typeface="Arial" pitchFamily="34" charset="0"/>
              <a:buChar char="-"/>
              <a:defRPr sz="2000" kern="1200">
                <a:solidFill>
                  <a:srgbClr val="333333"/>
                </a:solidFill>
                <a:latin typeface="Arial" panose="020B0604020202020204" pitchFamily="34" charset="0"/>
                <a:ea typeface="+mn-ea"/>
                <a:cs typeface="+mn-cs"/>
              </a:defRPr>
            </a:lvl7pPr>
            <a:lvl8pPr marL="3429000" indent="-228600" algn="l" defTabSz="914400" rtl="0" eaLnBrk="0" fontAlgn="base" latinLnBrk="0" hangingPunct="0">
              <a:spcBef>
                <a:spcPct val="20000"/>
              </a:spcBef>
              <a:spcAft>
                <a:spcPct val="0"/>
              </a:spcAft>
              <a:buFont typeface="Arial" pitchFamily="34" charset="0"/>
              <a:buChar char="-"/>
              <a:defRPr sz="2000" kern="1200">
                <a:solidFill>
                  <a:srgbClr val="333333"/>
                </a:solidFill>
                <a:latin typeface="Arial" panose="020B0604020202020204" pitchFamily="34" charset="0"/>
                <a:ea typeface="+mn-ea"/>
                <a:cs typeface="+mn-cs"/>
              </a:defRPr>
            </a:lvl8pPr>
            <a:lvl9pPr marL="3886200" indent="-228600" algn="l" defTabSz="914400" rtl="0" eaLnBrk="0" fontAlgn="base" latinLnBrk="0" hangingPunct="0">
              <a:spcBef>
                <a:spcPct val="20000"/>
              </a:spcBef>
              <a:spcAft>
                <a:spcPct val="0"/>
              </a:spcAft>
              <a:buFont typeface="Arial" pitchFamily="34" charset="0"/>
              <a:buChar char="-"/>
              <a:defRPr sz="2000" kern="1200">
                <a:solidFill>
                  <a:srgbClr val="333333"/>
                </a:solidFill>
                <a:latin typeface="Arial" panose="020B0604020202020204" pitchFamily="34" charset="0"/>
                <a:ea typeface="+mn-ea"/>
                <a:cs typeface="+mn-cs"/>
              </a:defRPr>
            </a:lvl9pPr>
          </a:lstStyle>
          <a:p>
            <a:pPr algn="r">
              <a:spcBef>
                <a:spcPct val="0"/>
              </a:spcBef>
              <a:buClrTx/>
              <a:buFontTx/>
              <a:buNone/>
            </a:pPr>
            <a:r>
              <a:rPr lang="de-CH" altLang="de-DE" sz="800" dirty="0">
                <a:solidFill>
                  <a:schemeClr val="tx1"/>
                </a:solidFill>
              </a:rPr>
              <a:t>ETHZ/KOF – CEMETS Kick Off Meeting</a:t>
            </a:r>
          </a:p>
        </p:txBody>
      </p:sp>
      <p:sp>
        <p:nvSpPr>
          <p:cNvPr id="18" name="Datumsplatzhalter 1"/>
          <p:cNvSpPr txBox="1">
            <a:spLocks/>
          </p:cNvSpPr>
          <p:nvPr/>
        </p:nvSpPr>
        <p:spPr>
          <a:xfrm>
            <a:off x="7762974" y="6441689"/>
            <a:ext cx="821537" cy="247940"/>
          </a:xfrm>
          <a:prstGeom prst="rect">
            <a:avLst/>
          </a:prstGeom>
        </p:spPr>
        <p:txBody>
          <a:bodyPr/>
          <a:ls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r>
              <a:rPr lang="de-DE" sz="800" dirty="0"/>
              <a:t>28.06.2017</a:t>
            </a:r>
          </a:p>
        </p:txBody>
      </p:sp>
    </p:spTree>
    <p:extLst>
      <p:ext uri="{BB962C8B-B14F-4D97-AF65-F5344CB8AC3E}">
        <p14:creationId xmlns:p14="http://schemas.microsoft.com/office/powerpoint/2010/main" val="422138440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elle 5"/>
          <p:cNvGraphicFramePr>
            <a:graphicFrameLocks noGrp="1"/>
          </p:cNvGraphicFramePr>
          <p:nvPr>
            <p:extLst/>
          </p:nvPr>
        </p:nvGraphicFramePr>
        <p:xfrm>
          <a:off x="457200" y="1952625"/>
          <a:ext cx="8466139" cy="4327526"/>
        </p:xfrm>
        <a:graphic>
          <a:graphicData uri="http://schemas.openxmlformats.org/drawingml/2006/table">
            <a:tbl>
              <a:tblPr firstRow="1" bandRow="1">
                <a:tableStyleId>{00A15C55-8517-42AA-B614-E9B94910E393}</a:tableStyleId>
              </a:tblPr>
              <a:tblGrid>
                <a:gridCol w="1282148">
                  <a:extLst>
                    <a:ext uri="{9D8B030D-6E8A-4147-A177-3AD203B41FA5}">
                      <a16:colId xmlns:a16="http://schemas.microsoft.com/office/drawing/2014/main" xmlns="" val="20000"/>
                    </a:ext>
                  </a:extLst>
                </a:gridCol>
                <a:gridCol w="1257437">
                  <a:extLst>
                    <a:ext uri="{9D8B030D-6E8A-4147-A177-3AD203B41FA5}">
                      <a16:colId xmlns:a16="http://schemas.microsoft.com/office/drawing/2014/main" xmlns="" val="20001"/>
                    </a:ext>
                  </a:extLst>
                </a:gridCol>
                <a:gridCol w="1417199">
                  <a:extLst>
                    <a:ext uri="{9D8B030D-6E8A-4147-A177-3AD203B41FA5}">
                      <a16:colId xmlns:a16="http://schemas.microsoft.com/office/drawing/2014/main" xmlns="" val="20002"/>
                    </a:ext>
                  </a:extLst>
                </a:gridCol>
                <a:gridCol w="1024010">
                  <a:extLst>
                    <a:ext uri="{9D8B030D-6E8A-4147-A177-3AD203B41FA5}">
                      <a16:colId xmlns:a16="http://schemas.microsoft.com/office/drawing/2014/main" xmlns="" val="20003"/>
                    </a:ext>
                  </a:extLst>
                </a:gridCol>
                <a:gridCol w="1451954">
                  <a:extLst>
                    <a:ext uri="{9D8B030D-6E8A-4147-A177-3AD203B41FA5}">
                      <a16:colId xmlns:a16="http://schemas.microsoft.com/office/drawing/2014/main" xmlns="" val="20004"/>
                    </a:ext>
                  </a:extLst>
                </a:gridCol>
                <a:gridCol w="2033391">
                  <a:extLst>
                    <a:ext uri="{9D8B030D-6E8A-4147-A177-3AD203B41FA5}">
                      <a16:colId xmlns:a16="http://schemas.microsoft.com/office/drawing/2014/main" xmlns="" val="20005"/>
                    </a:ext>
                  </a:extLst>
                </a:gridCol>
              </a:tblGrid>
              <a:tr h="639934">
                <a:tc>
                  <a:txBody>
                    <a:bodyPr/>
                    <a:lstStyle/>
                    <a:p>
                      <a:pPr algn="ctr"/>
                      <a:r>
                        <a:rPr lang="en-US" sz="1800" noProof="0" dirty="0"/>
                        <a:t>Level</a:t>
                      </a:r>
                      <a:endParaRPr lang="en-US" sz="1800" noProof="0" dirty="0">
                        <a:solidFill>
                          <a:schemeClr val="tx1"/>
                        </a:solidFill>
                      </a:endParaRPr>
                    </a:p>
                  </a:txBody>
                  <a:tcPr marL="91434" marR="91434" marT="45647" marB="45647" anchor="ctr"/>
                </a:tc>
                <a:tc gridSpan="2">
                  <a:txBody>
                    <a:bodyPr/>
                    <a:lstStyle/>
                    <a:p>
                      <a:pPr algn="ctr"/>
                      <a:r>
                        <a:rPr lang="en-US" sz="1800" noProof="0" dirty="0"/>
                        <a:t>Professional Organizations</a:t>
                      </a:r>
                      <a:endParaRPr lang="en-US" sz="1800" noProof="0" dirty="0">
                        <a:solidFill>
                          <a:schemeClr val="tx1"/>
                        </a:solidFill>
                      </a:endParaRPr>
                    </a:p>
                  </a:txBody>
                  <a:tcPr marL="91434" marR="91434" marT="45647" marB="45647" anchor="ctr"/>
                </a:tc>
                <a:tc hMerge="1">
                  <a:txBody>
                    <a:bodyPr/>
                    <a:lstStyle/>
                    <a:p>
                      <a:endParaRPr lang="en-US"/>
                    </a:p>
                  </a:txBody>
                  <a:tcPr/>
                </a:tc>
                <a:tc gridSpan="2">
                  <a:txBody>
                    <a:bodyPr/>
                    <a:lstStyle/>
                    <a:p>
                      <a:pPr algn="ctr"/>
                      <a:r>
                        <a:rPr lang="en-US" sz="1800" noProof="0" dirty="0"/>
                        <a:t>Unions</a:t>
                      </a:r>
                      <a:endParaRPr lang="en-US" sz="1800" noProof="0" dirty="0">
                        <a:solidFill>
                          <a:schemeClr val="tx1"/>
                        </a:solidFill>
                      </a:endParaRPr>
                    </a:p>
                  </a:txBody>
                  <a:tcPr marL="91434" marR="91434" marT="45647" marB="45647" anchor="ctr"/>
                </a:tc>
                <a:tc hMerge="1">
                  <a:txBody>
                    <a:bodyPr/>
                    <a:lstStyle/>
                    <a:p>
                      <a:endParaRPr lang="en-US"/>
                    </a:p>
                  </a:txBody>
                  <a:tcPr/>
                </a:tc>
                <a:tc>
                  <a:txBody>
                    <a:bodyPr/>
                    <a:lstStyle/>
                    <a:p>
                      <a:pPr algn="ctr"/>
                      <a:r>
                        <a:rPr lang="en-US" sz="1800" noProof="0" dirty="0"/>
                        <a:t>Role</a:t>
                      </a:r>
                      <a:r>
                        <a:rPr lang="en-US" sz="1800" baseline="0" noProof="0" dirty="0"/>
                        <a:t> in VPET</a:t>
                      </a:r>
                      <a:br>
                        <a:rPr lang="en-US" sz="1800" baseline="0" noProof="0" dirty="0"/>
                      </a:br>
                      <a:r>
                        <a:rPr lang="en-US" sz="1800" baseline="0" noProof="0" dirty="0"/>
                        <a:t>Governance</a:t>
                      </a:r>
                      <a:endParaRPr lang="en-US" sz="1800" noProof="0" dirty="0">
                        <a:solidFill>
                          <a:schemeClr val="tx1"/>
                        </a:solidFill>
                      </a:endParaRPr>
                    </a:p>
                  </a:txBody>
                  <a:tcPr marL="91434" marR="91434" marT="45647" marB="45647" anchor="ctr"/>
                </a:tc>
                <a:extLst>
                  <a:ext uri="{0D108BD9-81ED-4DB2-BD59-A6C34878D82A}">
                    <a16:rowId xmlns:a16="http://schemas.microsoft.com/office/drawing/2014/main" xmlns="" val="10000"/>
                  </a:ext>
                </a:extLst>
              </a:tr>
              <a:tr h="1584792">
                <a:tc>
                  <a:txBody>
                    <a:bodyPr/>
                    <a:lstStyle/>
                    <a:p>
                      <a:pPr algn="ctr"/>
                      <a:r>
                        <a:rPr lang="en-US" sz="1400" noProof="0" dirty="0"/>
                        <a:t>National</a:t>
                      </a:r>
                    </a:p>
                    <a:p>
                      <a:pPr algn="ctr"/>
                      <a:r>
                        <a:rPr lang="en-US" sz="1400" noProof="0" dirty="0"/>
                        <a:t>(Umbrella</a:t>
                      </a:r>
                      <a:r>
                        <a:rPr lang="en-US" sz="1400" baseline="0" noProof="0" dirty="0"/>
                        <a:t> Organization)</a:t>
                      </a:r>
                      <a:endParaRPr lang="en-US" sz="1400" noProof="0" dirty="0">
                        <a:solidFill>
                          <a:schemeClr val="tx1"/>
                        </a:solidFill>
                      </a:endParaRPr>
                    </a:p>
                  </a:txBody>
                  <a:tcPr marL="91434" marR="91434" marT="45647" marB="45647" anchor="ctr"/>
                </a:tc>
                <a:tc>
                  <a:txBody>
                    <a:bodyPr/>
                    <a:lstStyle/>
                    <a:p>
                      <a:pPr algn="ctr"/>
                      <a:r>
                        <a:rPr lang="en-US" sz="1400" noProof="0" dirty="0"/>
                        <a:t>Confederation of Swiss Employers Associations</a:t>
                      </a:r>
                      <a:endParaRPr lang="en-US" sz="1400" noProof="0" dirty="0">
                        <a:solidFill>
                          <a:schemeClr val="tx1"/>
                        </a:solidFill>
                      </a:endParaRPr>
                    </a:p>
                  </a:txBody>
                  <a:tcPr marL="0" marR="0" marT="0" marB="0" anchor="ctr"/>
                </a:tc>
                <a:tc>
                  <a:txBody>
                    <a:bodyPr/>
                    <a:lstStyle/>
                    <a:p>
                      <a:pPr algn="ctr"/>
                      <a:r>
                        <a:rPr lang="en-US" sz="1400" noProof="0" dirty="0"/>
                        <a:t>Swiss</a:t>
                      </a:r>
                      <a:r>
                        <a:rPr lang="en-US" sz="1400" baseline="0" noProof="0" dirty="0"/>
                        <a:t> Trade Association</a:t>
                      </a:r>
                      <a:endParaRPr lang="en-US" sz="1400" noProof="0" dirty="0">
                        <a:solidFill>
                          <a:schemeClr val="tx1"/>
                        </a:solidFill>
                      </a:endParaRPr>
                    </a:p>
                  </a:txBody>
                  <a:tcPr marL="0" marR="0" marT="0" marB="0" anchor="ctr"/>
                </a:tc>
                <a:tc>
                  <a:txBody>
                    <a:bodyPr/>
                    <a:lstStyle/>
                    <a:p>
                      <a:pPr algn="ctr"/>
                      <a:r>
                        <a:rPr lang="en-US" sz="1400" noProof="0" dirty="0"/>
                        <a:t>Swiss Federation of Trade Unions</a:t>
                      </a:r>
                      <a:endParaRPr lang="en-US" sz="1400" noProof="0" dirty="0">
                        <a:solidFill>
                          <a:schemeClr val="tx1"/>
                        </a:solidFill>
                      </a:endParaRPr>
                    </a:p>
                  </a:txBody>
                  <a:tcPr marL="0" marR="0" marT="0" marB="0" anchor="ctr"/>
                </a:tc>
                <a:tc>
                  <a:txBody>
                    <a:bodyPr/>
                    <a:lstStyle/>
                    <a:p>
                      <a:pPr algn="ctr"/>
                      <a:r>
                        <a:rPr lang="en-US" sz="1400" noProof="0" dirty="0"/>
                        <a:t>Swiss</a:t>
                      </a:r>
                      <a:r>
                        <a:rPr lang="en-US" sz="1400" baseline="0" noProof="0" dirty="0"/>
                        <a:t> Association of Commercial Employees</a:t>
                      </a:r>
                      <a:endParaRPr lang="en-US" sz="1400" noProof="0" dirty="0"/>
                    </a:p>
                    <a:p>
                      <a:pPr algn="ctr"/>
                      <a:endParaRPr lang="en-US" sz="1400" noProof="0" dirty="0">
                        <a:solidFill>
                          <a:schemeClr val="tx1"/>
                        </a:solidFill>
                      </a:endParaRPr>
                    </a:p>
                  </a:txBody>
                  <a:tcPr marL="0" marR="0" marT="0" marB="0" anchor="ctr"/>
                </a:tc>
                <a:tc>
                  <a:txBody>
                    <a:bodyPr/>
                    <a:lstStyle/>
                    <a:p>
                      <a:pPr algn="ctr"/>
                      <a:r>
                        <a:rPr lang="en-US" sz="1400" noProof="0" dirty="0"/>
                        <a:t>Member</a:t>
                      </a:r>
                      <a:r>
                        <a:rPr lang="en-US" sz="1400" baseline="0" noProof="0" dirty="0"/>
                        <a:t> of Federal Commissions / Federal expert groups, </a:t>
                      </a:r>
                    </a:p>
                    <a:p>
                      <a:pPr algn="ctr"/>
                      <a:r>
                        <a:rPr lang="en-US" sz="1400" baseline="0" noProof="0" dirty="0"/>
                        <a:t>Policy topics</a:t>
                      </a:r>
                      <a:br>
                        <a:rPr lang="en-US" sz="1400" baseline="0" noProof="0" dirty="0"/>
                      </a:br>
                      <a:endParaRPr lang="en-US" sz="1400" noProof="0" dirty="0">
                        <a:solidFill>
                          <a:schemeClr val="tx1"/>
                        </a:solidFill>
                      </a:endParaRPr>
                    </a:p>
                  </a:txBody>
                  <a:tcPr marL="0" marR="0" marT="0" marB="0" anchor="ctr"/>
                </a:tc>
                <a:extLst>
                  <a:ext uri="{0D108BD9-81ED-4DB2-BD59-A6C34878D82A}">
                    <a16:rowId xmlns:a16="http://schemas.microsoft.com/office/drawing/2014/main" xmlns="" val="10001"/>
                  </a:ext>
                </a:extLst>
              </a:tr>
              <a:tr h="1158078">
                <a:tc>
                  <a:txBody>
                    <a:bodyPr/>
                    <a:lstStyle/>
                    <a:p>
                      <a:pPr algn="ctr"/>
                      <a:r>
                        <a:rPr lang="en-US" sz="1400" noProof="0" dirty="0"/>
                        <a:t>National</a:t>
                      </a:r>
                      <a:endParaRPr lang="en-US" sz="1400" b="1" noProof="0" dirty="0">
                        <a:solidFill>
                          <a:schemeClr val="tx1"/>
                        </a:solidFill>
                      </a:endParaRPr>
                    </a:p>
                  </a:txBody>
                  <a:tcPr marL="91434" marR="91434" marT="45647" marB="45647" anchor="ctr"/>
                </a:tc>
                <a:tc>
                  <a:txBody>
                    <a:bodyPr/>
                    <a:lstStyle/>
                    <a:p>
                      <a:pPr algn="ctr"/>
                      <a:r>
                        <a:rPr lang="en-US" sz="1400" noProof="0" dirty="0"/>
                        <a:t>Professional</a:t>
                      </a:r>
                      <a:r>
                        <a:rPr lang="en-US" sz="1400" baseline="0" noProof="0" dirty="0"/>
                        <a:t> Organizations</a:t>
                      </a:r>
                      <a:endParaRPr lang="en-US" sz="1400" b="1" noProof="0" dirty="0">
                        <a:solidFill>
                          <a:schemeClr val="tx1"/>
                        </a:solidFill>
                      </a:endParaRPr>
                    </a:p>
                  </a:txBody>
                  <a:tcPr marL="0" marR="0" marT="0" marB="0" anchor="ctr"/>
                </a:tc>
                <a:tc>
                  <a:txBody>
                    <a:bodyPr/>
                    <a:lstStyle/>
                    <a:p>
                      <a:pPr algn="ctr"/>
                      <a:endParaRPr lang="en-US" sz="1400" noProof="0" dirty="0"/>
                    </a:p>
                    <a:p>
                      <a:pPr algn="ctr"/>
                      <a:r>
                        <a:rPr lang="en-US" sz="1400" noProof="0" dirty="0"/>
                        <a:t>Professional Organizations</a:t>
                      </a:r>
                      <a:endParaRPr lang="en-US" sz="1400" b="1" noProof="0" dirty="0">
                        <a:solidFill>
                          <a:schemeClr val="tx1"/>
                        </a:solidFill>
                      </a:endParaRPr>
                    </a:p>
                  </a:txBody>
                  <a:tcPr marL="0" marR="0" marT="0" marB="0"/>
                </a:tc>
                <a:tc gridSpan="2">
                  <a:txBody>
                    <a:bodyPr/>
                    <a:lstStyle/>
                    <a:p>
                      <a:pPr algn="ctr"/>
                      <a:r>
                        <a:rPr lang="en-US" sz="1400" noProof="0" dirty="0"/>
                        <a:t>Trade Unions: involvement</a:t>
                      </a:r>
                      <a:r>
                        <a:rPr lang="en-US" sz="1400" baseline="0" noProof="0" dirty="0"/>
                        <a:t> only by “Collective labor agreement”</a:t>
                      </a:r>
                      <a:endParaRPr lang="en-US" sz="1400" noProof="0" dirty="0">
                        <a:solidFill>
                          <a:schemeClr val="tx1"/>
                        </a:solidFill>
                      </a:endParaRPr>
                    </a:p>
                  </a:txBody>
                  <a:tcPr marL="0" marR="0" marT="0" marB="0" anchor="ctr"/>
                </a:tc>
                <a:tc hMerge="1">
                  <a:txBody>
                    <a:bodyPr/>
                    <a:lstStyle/>
                    <a:p>
                      <a:endParaRPr lang="en-US"/>
                    </a:p>
                  </a:txBody>
                  <a:tcPr/>
                </a:tc>
                <a:tc>
                  <a:txBody>
                    <a:bodyPr/>
                    <a:lstStyle/>
                    <a:p>
                      <a:pPr algn="ctr"/>
                      <a:r>
                        <a:rPr lang="en-US" sz="1400" noProof="0" dirty="0"/>
                        <a:t>Defining occupations,</a:t>
                      </a:r>
                      <a:r>
                        <a:rPr lang="en-US" sz="1400" baseline="0" noProof="0" dirty="0"/>
                        <a:t> framework curriculum, training materials, etc. </a:t>
                      </a:r>
                    </a:p>
                    <a:p>
                      <a:pPr algn="ctr"/>
                      <a:endParaRPr lang="en-US" sz="1400" noProof="0" dirty="0">
                        <a:solidFill>
                          <a:schemeClr val="tx1"/>
                        </a:solidFill>
                      </a:endParaRPr>
                    </a:p>
                  </a:txBody>
                  <a:tcPr marL="0" marR="0" marT="0" marB="0" anchor="ctr"/>
                </a:tc>
                <a:extLst>
                  <a:ext uri="{0D108BD9-81ED-4DB2-BD59-A6C34878D82A}">
                    <a16:rowId xmlns:a16="http://schemas.microsoft.com/office/drawing/2014/main" xmlns="" val="10002"/>
                  </a:ext>
                </a:extLst>
              </a:tr>
              <a:tr h="944722">
                <a:tc>
                  <a:txBody>
                    <a:bodyPr/>
                    <a:lstStyle/>
                    <a:p>
                      <a:pPr algn="ctr"/>
                      <a:r>
                        <a:rPr lang="en-US" sz="1400" noProof="0" dirty="0"/>
                        <a:t>Regional</a:t>
                      </a:r>
                      <a:endParaRPr lang="en-US" sz="1400" b="1" noProof="0" dirty="0">
                        <a:solidFill>
                          <a:schemeClr val="tx1"/>
                        </a:solidFill>
                      </a:endParaRPr>
                    </a:p>
                  </a:txBody>
                  <a:tcPr marL="91434" marR="91434" marT="45647" marB="45647" anchor="ctr"/>
                </a:tc>
                <a:tc gridSpan="2">
                  <a:txBody>
                    <a:bodyPr/>
                    <a:lstStyle/>
                    <a:p>
                      <a:pPr algn="ctr"/>
                      <a:r>
                        <a:rPr lang="en-US" sz="1400" noProof="0" dirty="0"/>
                        <a:t>Regional Chamber of Trade Association</a:t>
                      </a:r>
                      <a:br>
                        <a:rPr lang="en-US" sz="1400" noProof="0" dirty="0"/>
                      </a:br>
                      <a:endParaRPr lang="en-US" sz="1400" noProof="0" dirty="0">
                        <a:solidFill>
                          <a:schemeClr val="tx1"/>
                        </a:solidFill>
                      </a:endParaRPr>
                    </a:p>
                  </a:txBody>
                  <a:tcPr marL="0" marR="0" marT="0" marB="0" anchor="ctr"/>
                </a:tc>
                <a:tc hMerge="1">
                  <a:txBody>
                    <a:bodyPr/>
                    <a:lstStyle/>
                    <a:p>
                      <a:endParaRPr lang="en-US"/>
                    </a:p>
                  </a:txBody>
                  <a:tcPr/>
                </a:tc>
                <a:tc gridSpan="2">
                  <a:txBody>
                    <a:bodyPr/>
                    <a:lstStyle/>
                    <a:p>
                      <a:pPr algn="ctr"/>
                      <a:r>
                        <a:rPr lang="en-US" sz="1400" noProof="0" dirty="0"/>
                        <a:t>Regional sections of trade unions</a:t>
                      </a:r>
                      <a:endParaRPr lang="en-US" sz="1400" noProof="0" dirty="0">
                        <a:solidFill>
                          <a:schemeClr val="tx1"/>
                        </a:solidFill>
                      </a:endParaRPr>
                    </a:p>
                  </a:txBody>
                  <a:tcPr marL="0" marR="0" marT="0" marB="0" anchor="ctr"/>
                </a:tc>
                <a:tc hMerge="1">
                  <a:txBody>
                    <a:bodyPr/>
                    <a:lstStyle/>
                    <a:p>
                      <a:endParaRPr lang="en-US"/>
                    </a:p>
                  </a:txBody>
                  <a:tcPr/>
                </a:tc>
                <a:tc>
                  <a:txBody>
                    <a:bodyPr/>
                    <a:lstStyle/>
                    <a:p>
                      <a:pPr algn="ctr"/>
                      <a:r>
                        <a:rPr lang="en-US" sz="1400" noProof="0" dirty="0"/>
                        <a:t>Promotion of apprenticeship, carry out examinations</a:t>
                      </a:r>
                      <a:endParaRPr lang="en-US" sz="1400" baseline="0" noProof="0" dirty="0"/>
                    </a:p>
                    <a:p>
                      <a:pPr algn="ctr"/>
                      <a:endParaRPr lang="en-US" sz="1400" noProof="0" dirty="0">
                        <a:solidFill>
                          <a:schemeClr val="tx1"/>
                        </a:solidFill>
                      </a:endParaRPr>
                    </a:p>
                  </a:txBody>
                  <a:tcPr marL="0" marR="0" marT="0" marB="0" anchor="ctr"/>
                </a:tc>
                <a:extLst>
                  <a:ext uri="{0D108BD9-81ED-4DB2-BD59-A6C34878D82A}">
                    <a16:rowId xmlns:a16="http://schemas.microsoft.com/office/drawing/2014/main" xmlns="" val="10003"/>
                  </a:ext>
                </a:extLst>
              </a:tr>
            </a:tbl>
          </a:graphicData>
        </a:graphic>
      </p:graphicFrame>
      <p:sp>
        <p:nvSpPr>
          <p:cNvPr id="8" name="Titel 1"/>
          <p:cNvSpPr txBox="1">
            <a:spLocks/>
          </p:cNvSpPr>
          <p:nvPr/>
        </p:nvSpPr>
        <p:spPr bwMode="auto">
          <a:xfrm>
            <a:off x="547081" y="689426"/>
            <a:ext cx="8043862"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algn="l" rtl="0" eaLnBrk="0" fontAlgn="base" hangingPunct="0">
              <a:spcBef>
                <a:spcPct val="0"/>
              </a:spcBef>
              <a:spcAft>
                <a:spcPct val="0"/>
              </a:spcAft>
              <a:defRPr sz="2600">
                <a:solidFill>
                  <a:srgbClr val="2D7898"/>
                </a:solidFill>
                <a:latin typeface="+mj-lt"/>
                <a:ea typeface="+mj-ea"/>
                <a:cs typeface="+mj-cs"/>
              </a:defRPr>
            </a:lvl1pPr>
            <a:lvl2pPr algn="l" rtl="0" eaLnBrk="0" fontAlgn="base" hangingPunct="0">
              <a:spcBef>
                <a:spcPct val="0"/>
              </a:spcBef>
              <a:spcAft>
                <a:spcPct val="0"/>
              </a:spcAft>
              <a:defRPr sz="2600">
                <a:solidFill>
                  <a:srgbClr val="2D7898"/>
                </a:solidFill>
                <a:latin typeface="Arial" charset="0"/>
              </a:defRPr>
            </a:lvl2pPr>
            <a:lvl3pPr algn="l" rtl="0" eaLnBrk="0" fontAlgn="base" hangingPunct="0">
              <a:spcBef>
                <a:spcPct val="0"/>
              </a:spcBef>
              <a:spcAft>
                <a:spcPct val="0"/>
              </a:spcAft>
              <a:defRPr sz="2600">
                <a:solidFill>
                  <a:srgbClr val="2D7898"/>
                </a:solidFill>
                <a:latin typeface="Arial" charset="0"/>
              </a:defRPr>
            </a:lvl3pPr>
            <a:lvl4pPr algn="l" rtl="0" eaLnBrk="0" fontAlgn="base" hangingPunct="0">
              <a:spcBef>
                <a:spcPct val="0"/>
              </a:spcBef>
              <a:spcAft>
                <a:spcPct val="0"/>
              </a:spcAft>
              <a:defRPr sz="2600">
                <a:solidFill>
                  <a:srgbClr val="2D7898"/>
                </a:solidFill>
                <a:latin typeface="Arial" charset="0"/>
              </a:defRPr>
            </a:lvl4pPr>
            <a:lvl5pPr algn="l" rtl="0" eaLnBrk="0" fontAlgn="base" hangingPunct="0">
              <a:spcBef>
                <a:spcPct val="0"/>
              </a:spcBef>
              <a:spcAft>
                <a:spcPct val="0"/>
              </a:spcAft>
              <a:defRPr sz="2600">
                <a:solidFill>
                  <a:srgbClr val="2D7898"/>
                </a:solidFill>
                <a:latin typeface="Arial" charset="0"/>
              </a:defRPr>
            </a:lvl5pPr>
            <a:lvl6pPr marL="457200" algn="l" rtl="0" fontAlgn="base">
              <a:spcBef>
                <a:spcPct val="0"/>
              </a:spcBef>
              <a:spcAft>
                <a:spcPct val="0"/>
              </a:spcAft>
              <a:defRPr sz="2600">
                <a:solidFill>
                  <a:srgbClr val="2D7898"/>
                </a:solidFill>
                <a:latin typeface="Arial" charset="0"/>
              </a:defRPr>
            </a:lvl6pPr>
            <a:lvl7pPr marL="914400" algn="l" rtl="0" fontAlgn="base">
              <a:spcBef>
                <a:spcPct val="0"/>
              </a:spcBef>
              <a:spcAft>
                <a:spcPct val="0"/>
              </a:spcAft>
              <a:defRPr sz="2600">
                <a:solidFill>
                  <a:srgbClr val="2D7898"/>
                </a:solidFill>
                <a:latin typeface="Arial" charset="0"/>
              </a:defRPr>
            </a:lvl7pPr>
            <a:lvl8pPr marL="1371600" algn="l" rtl="0" fontAlgn="base">
              <a:spcBef>
                <a:spcPct val="0"/>
              </a:spcBef>
              <a:spcAft>
                <a:spcPct val="0"/>
              </a:spcAft>
              <a:defRPr sz="2600">
                <a:solidFill>
                  <a:srgbClr val="2D7898"/>
                </a:solidFill>
                <a:latin typeface="Arial" charset="0"/>
              </a:defRPr>
            </a:lvl8pPr>
            <a:lvl9pPr marL="1828800" algn="l" rtl="0" fontAlgn="base">
              <a:spcBef>
                <a:spcPct val="0"/>
              </a:spcBef>
              <a:spcAft>
                <a:spcPct val="0"/>
              </a:spcAft>
              <a:defRPr sz="2600">
                <a:solidFill>
                  <a:srgbClr val="2D7898"/>
                </a:solidFill>
                <a:latin typeface="Arial" charset="0"/>
              </a:defRPr>
            </a:lvl9pPr>
          </a:lstStyle>
          <a:p>
            <a:pPr>
              <a:defRPr/>
            </a:pPr>
            <a:r>
              <a:rPr lang="en-US" altLang="de-DE" sz="2400" b="1" kern="0" dirty="0">
                <a:solidFill>
                  <a:srgbClr val="007A96"/>
                </a:solidFill>
              </a:rPr>
              <a:t>Swiss Professional Organizations and Unions – a pre-requisite for a occupation-driven approach</a:t>
            </a:r>
          </a:p>
          <a:p>
            <a:pPr>
              <a:defRPr/>
            </a:pPr>
            <a:r>
              <a:rPr lang="en-US" altLang="de-DE" sz="2400" b="1" kern="0" dirty="0">
                <a:solidFill>
                  <a:srgbClr val="007A96"/>
                </a:solidFill>
              </a:rPr>
              <a:t>(Swiss Intermediaries)</a:t>
            </a:r>
          </a:p>
        </p:txBody>
      </p:sp>
      <p:sp>
        <p:nvSpPr>
          <p:cNvPr id="2" name="Datumsplatzhalter 1"/>
          <p:cNvSpPr>
            <a:spLocks noGrp="1"/>
          </p:cNvSpPr>
          <p:nvPr>
            <p:ph type="dt" sz="half" idx="10"/>
          </p:nvPr>
        </p:nvSpPr>
        <p:spPr/>
        <p:txBody>
          <a:bodyPr/>
          <a:lstStyle/>
          <a:p>
            <a:r>
              <a:rPr lang="de-DE" smtClean="0"/>
              <a:t>28.06.2018</a:t>
            </a:r>
            <a:endParaRPr lang="en-US" dirty="0"/>
          </a:p>
        </p:txBody>
      </p:sp>
      <p:sp>
        <p:nvSpPr>
          <p:cNvPr id="3" name="Fußzeilenplatzhalter 2"/>
          <p:cNvSpPr>
            <a:spLocks noGrp="1"/>
          </p:cNvSpPr>
          <p:nvPr>
            <p:ph type="ftr" sz="quarter" idx="11"/>
          </p:nvPr>
        </p:nvSpPr>
        <p:spPr/>
        <p:txBody>
          <a:bodyPr/>
          <a:lstStyle/>
          <a:p>
            <a:r>
              <a:rPr lang="en-US" dirty="0"/>
              <a:t>Dr. Ursula Renold, KOF Swiss Economic Institute, ETH Zurich</a:t>
            </a:r>
          </a:p>
        </p:txBody>
      </p:sp>
      <p:sp>
        <p:nvSpPr>
          <p:cNvPr id="4" name="Foliennummernplatzhalter 3"/>
          <p:cNvSpPr>
            <a:spLocks noGrp="1"/>
          </p:cNvSpPr>
          <p:nvPr>
            <p:ph type="sldNum" sz="quarter" idx="12"/>
          </p:nvPr>
        </p:nvSpPr>
        <p:spPr/>
        <p:txBody>
          <a:bodyPr/>
          <a:lstStyle/>
          <a:p>
            <a:fld id="{6C6AE60A-B69C-4790-82F7-3882EDF23186}" type="slidenum">
              <a:rPr lang="en-US" smtClean="0"/>
              <a:pPr/>
              <a:t>8</a:t>
            </a:fld>
            <a:endParaRPr lang="en-US" dirty="0"/>
          </a:p>
        </p:txBody>
      </p:sp>
    </p:spTree>
    <p:extLst>
      <p:ext uri="{BB962C8B-B14F-4D97-AF65-F5344CB8AC3E}">
        <p14:creationId xmlns:p14="http://schemas.microsoft.com/office/powerpoint/2010/main" val="386181463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Foliennummernplatzhalter 2"/>
          <p:cNvSpPr>
            <a:spLocks noGrp="1"/>
          </p:cNvSpPr>
          <p:nvPr>
            <p:ph type="sldNum" sz="quarter" idx="1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a:spcBef>
                <a:spcPct val="0"/>
              </a:spcBef>
              <a:buClrTx/>
              <a:buFontTx/>
              <a:buNone/>
            </a:pPr>
            <a:fld id="{6DE2ADCA-F9DE-40F2-AB79-548D416A053D}" type="slidenum">
              <a:rPr lang="de-CH" altLang="en-US">
                <a:solidFill>
                  <a:schemeClr val="tx1"/>
                </a:solidFill>
              </a:rPr>
              <a:pPr>
                <a:spcBef>
                  <a:spcPct val="0"/>
                </a:spcBef>
                <a:buClrTx/>
                <a:buFontTx/>
                <a:buNone/>
              </a:pPr>
              <a:t>9</a:t>
            </a:fld>
            <a:endParaRPr lang="de-CH" altLang="en-US">
              <a:solidFill>
                <a:schemeClr val="tx1"/>
              </a:solidFill>
            </a:endParaRPr>
          </a:p>
        </p:txBody>
      </p:sp>
      <p:graphicFrame>
        <p:nvGraphicFramePr>
          <p:cNvPr id="5" name="Diagramm 4"/>
          <p:cNvGraphicFramePr>
            <a:graphicFrameLocks/>
          </p:cNvGraphicFramePr>
          <p:nvPr>
            <p:extLst/>
          </p:nvPr>
        </p:nvGraphicFramePr>
        <p:xfrm>
          <a:off x="1282244" y="1693597"/>
          <a:ext cx="6961414" cy="4277210"/>
        </p:xfrm>
        <a:graphic>
          <a:graphicData uri="http://schemas.openxmlformats.org/drawingml/2006/chart">
            <c:chart xmlns:c="http://schemas.openxmlformats.org/drawingml/2006/chart" xmlns:r="http://schemas.openxmlformats.org/officeDocument/2006/relationships" r:id="rId2"/>
          </a:graphicData>
        </a:graphic>
      </p:graphicFrame>
      <p:sp>
        <p:nvSpPr>
          <p:cNvPr id="36868" name="Textfeld 5"/>
          <p:cNvSpPr txBox="1">
            <a:spLocks noChangeArrowheads="1"/>
          </p:cNvSpPr>
          <p:nvPr/>
        </p:nvSpPr>
        <p:spPr bwMode="auto">
          <a:xfrm>
            <a:off x="395371" y="651407"/>
            <a:ext cx="836433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r>
              <a:rPr lang="en-US" altLang="en-US" sz="2400" b="1" dirty="0" smtClean="0">
                <a:solidFill>
                  <a:srgbClr val="007A96"/>
                </a:solidFill>
              </a:rPr>
              <a:t>Meeting </a:t>
            </a:r>
            <a:r>
              <a:rPr lang="en-US" altLang="en-US" sz="2400" b="1" dirty="0">
                <a:solidFill>
                  <a:srgbClr val="007A96"/>
                </a:solidFill>
              </a:rPr>
              <a:t>the need: </a:t>
            </a:r>
            <a:endParaRPr lang="en-US" altLang="en-US" sz="2400" b="1" dirty="0" smtClean="0">
              <a:solidFill>
                <a:srgbClr val="007A96"/>
              </a:solidFill>
            </a:endParaRPr>
          </a:p>
          <a:p>
            <a:pPr eaLnBrk="1" hangingPunct="1">
              <a:buFont typeface="Wingdings" panose="05000000000000000000" pitchFamily="2" charset="2"/>
              <a:buNone/>
            </a:pPr>
            <a:r>
              <a:rPr lang="en-US" altLang="en-US" sz="2400" b="1" dirty="0" smtClean="0">
                <a:solidFill>
                  <a:srgbClr val="007A96"/>
                </a:solidFill>
              </a:rPr>
              <a:t>Qualification </a:t>
            </a:r>
            <a:r>
              <a:rPr lang="en-US" altLang="en-US" sz="2400" b="1" dirty="0">
                <a:solidFill>
                  <a:srgbClr val="007A96"/>
                </a:solidFill>
              </a:rPr>
              <a:t>profile of the Swiss SME industry</a:t>
            </a:r>
          </a:p>
        </p:txBody>
      </p:sp>
      <p:sp>
        <p:nvSpPr>
          <p:cNvPr id="36869" name="Textfeld 6"/>
          <p:cNvSpPr txBox="1">
            <a:spLocks noChangeArrowheads="1"/>
          </p:cNvSpPr>
          <p:nvPr/>
        </p:nvSpPr>
        <p:spPr bwMode="auto">
          <a:xfrm>
            <a:off x="966788" y="6389688"/>
            <a:ext cx="18573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2D7898"/>
              </a:buClr>
              <a:buFont typeface="Wingdings" panose="05000000000000000000" pitchFamily="2" charset="2"/>
              <a:buChar char="§"/>
              <a:defRPr>
                <a:solidFill>
                  <a:srgbClr val="333333"/>
                </a:solidFill>
                <a:latin typeface="Arial" panose="020B0604020202020204" pitchFamily="34" charset="0"/>
              </a:defRPr>
            </a:lvl1pPr>
            <a:lvl2pPr marL="742950" indent="-285750">
              <a:spcBef>
                <a:spcPct val="20000"/>
              </a:spcBef>
              <a:buClr>
                <a:srgbClr val="70B8D4"/>
              </a:buClr>
              <a:buFont typeface="Wingdings" panose="05000000000000000000" pitchFamily="2" charset="2"/>
              <a:buChar char="§"/>
              <a:defRPr>
                <a:solidFill>
                  <a:srgbClr val="333333"/>
                </a:solidFill>
                <a:latin typeface="Arial" panose="020B0604020202020204" pitchFamily="34" charset="0"/>
              </a:defRPr>
            </a:lvl2pPr>
            <a:lvl3pPr marL="1143000" indent="-228600">
              <a:spcBef>
                <a:spcPct val="20000"/>
              </a:spcBef>
              <a:buFont typeface="Arial" panose="020B0604020202020204" pitchFamily="34" charset="0"/>
              <a:buChar char="–"/>
              <a:defRPr>
                <a:solidFill>
                  <a:srgbClr val="333333"/>
                </a:solidFill>
                <a:latin typeface="Arial" panose="020B0604020202020204" pitchFamily="34" charset="0"/>
              </a:defRPr>
            </a:lvl3pPr>
            <a:lvl4pPr marL="1600200" indent="-228600">
              <a:spcBef>
                <a:spcPct val="20000"/>
              </a:spcBef>
              <a:buChar char="•"/>
              <a:defRPr>
                <a:solidFill>
                  <a:srgbClr val="333333"/>
                </a:solidFill>
                <a:latin typeface="Arial" panose="020B0604020202020204" pitchFamily="34" charset="0"/>
              </a:defRPr>
            </a:lvl4pPr>
            <a:lvl5pPr marL="2057400" indent="-228600">
              <a:spcBef>
                <a:spcPct val="20000"/>
              </a:spcBef>
              <a:buChar char="-"/>
              <a:defRPr>
                <a:solidFill>
                  <a:srgbClr val="333333"/>
                </a:solidFill>
                <a:latin typeface="Arial" panose="020B0604020202020204" pitchFamily="34" charset="0"/>
              </a:defRPr>
            </a:lvl5pPr>
            <a:lvl6pPr marL="2514600" indent="-228600" eaLnBrk="0" fontAlgn="base" hangingPunct="0">
              <a:spcBef>
                <a:spcPct val="20000"/>
              </a:spcBef>
              <a:spcAft>
                <a:spcPct val="0"/>
              </a:spcAft>
              <a:buChar char="-"/>
              <a:defRPr>
                <a:solidFill>
                  <a:srgbClr val="333333"/>
                </a:solidFill>
                <a:latin typeface="Arial" panose="020B0604020202020204" pitchFamily="34" charset="0"/>
              </a:defRPr>
            </a:lvl6pPr>
            <a:lvl7pPr marL="2971800" indent="-228600" eaLnBrk="0" fontAlgn="base" hangingPunct="0">
              <a:spcBef>
                <a:spcPct val="20000"/>
              </a:spcBef>
              <a:spcAft>
                <a:spcPct val="0"/>
              </a:spcAft>
              <a:buChar char="-"/>
              <a:defRPr>
                <a:solidFill>
                  <a:srgbClr val="333333"/>
                </a:solidFill>
                <a:latin typeface="Arial" panose="020B0604020202020204" pitchFamily="34" charset="0"/>
              </a:defRPr>
            </a:lvl7pPr>
            <a:lvl8pPr marL="3429000" indent="-228600" eaLnBrk="0" fontAlgn="base" hangingPunct="0">
              <a:spcBef>
                <a:spcPct val="20000"/>
              </a:spcBef>
              <a:spcAft>
                <a:spcPct val="0"/>
              </a:spcAft>
              <a:buChar char="-"/>
              <a:defRPr>
                <a:solidFill>
                  <a:srgbClr val="333333"/>
                </a:solidFill>
                <a:latin typeface="Arial" panose="020B0604020202020204" pitchFamily="34" charset="0"/>
              </a:defRPr>
            </a:lvl8pPr>
            <a:lvl9pPr marL="3886200" indent="-228600" eaLnBrk="0" fontAlgn="base" hangingPunct="0">
              <a:spcBef>
                <a:spcPct val="20000"/>
              </a:spcBef>
              <a:spcAft>
                <a:spcPct val="0"/>
              </a:spcAft>
              <a:buChar char="-"/>
              <a:defRPr>
                <a:solidFill>
                  <a:srgbClr val="333333"/>
                </a:solidFill>
                <a:latin typeface="Arial" panose="020B0604020202020204" pitchFamily="34" charset="0"/>
              </a:defRPr>
            </a:lvl9pPr>
          </a:lstStyle>
          <a:p>
            <a:pPr eaLnBrk="1" hangingPunct="1">
              <a:buFont typeface="Wingdings" panose="05000000000000000000" pitchFamily="2" charset="2"/>
              <a:buNone/>
            </a:pPr>
            <a:endParaRPr lang="en-US" altLang="en-US"/>
          </a:p>
        </p:txBody>
      </p:sp>
      <p:sp>
        <p:nvSpPr>
          <p:cNvPr id="8" name="Rectangle 3"/>
          <p:cNvSpPr>
            <a:spLocks noChangeArrowheads="1"/>
          </p:cNvSpPr>
          <p:nvPr/>
        </p:nvSpPr>
        <p:spPr bwMode="auto">
          <a:xfrm>
            <a:off x="1262062" y="5996863"/>
            <a:ext cx="7881938"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eaLnBrk="1" hangingPunct="1">
              <a:spcBef>
                <a:spcPct val="20000"/>
              </a:spcBef>
              <a:buClr>
                <a:srgbClr val="2D7898"/>
              </a:buClr>
              <a:buFont typeface="Wingdings" panose="05000000000000000000" pitchFamily="2" charset="2"/>
              <a:buNone/>
              <a:defRPr/>
            </a:pPr>
            <a:r>
              <a:rPr lang="de-CH" altLang="en-US" sz="1000" i="1" dirty="0">
                <a:solidFill>
                  <a:srgbClr val="000000"/>
                </a:solidFill>
                <a:latin typeface="+mn-lt"/>
                <a:ea typeface="Calibri" pitchFamily="34" charset="0"/>
                <a:cs typeface="Arial" pitchFamily="34" charset="0"/>
              </a:rPr>
              <a:t>(Source: KOF-Innovation Panel </a:t>
            </a:r>
            <a:r>
              <a:rPr lang="de-CH" altLang="en-US" sz="1000" i="1" dirty="0" err="1">
                <a:solidFill>
                  <a:srgbClr val="000000"/>
                </a:solidFill>
                <a:latin typeface="+mn-lt"/>
                <a:ea typeface="Calibri" pitchFamily="34" charset="0"/>
                <a:cs typeface="Arial" pitchFamily="34" charset="0"/>
              </a:rPr>
              <a:t>data</a:t>
            </a:r>
            <a:r>
              <a:rPr lang="de-CH" altLang="en-US" sz="1000" i="1" dirty="0">
                <a:solidFill>
                  <a:srgbClr val="000000"/>
                </a:solidFill>
                <a:latin typeface="+mn-lt"/>
                <a:ea typeface="Calibri" pitchFamily="34" charset="0"/>
                <a:cs typeface="Arial" pitchFamily="34" charset="0"/>
              </a:rPr>
              <a:t> 1996-2013 (</a:t>
            </a:r>
            <a:r>
              <a:rPr lang="de-CH" altLang="en-US" sz="1000" i="1" dirty="0" err="1">
                <a:solidFill>
                  <a:srgbClr val="000000"/>
                </a:solidFill>
                <a:latin typeface="+mn-lt"/>
                <a:ea typeface="Calibri" pitchFamily="34" charset="0"/>
                <a:cs typeface="Arial" pitchFamily="34" charset="0"/>
              </a:rPr>
              <a:t>without</a:t>
            </a:r>
            <a:r>
              <a:rPr lang="de-CH" altLang="en-US" sz="1000" i="1" dirty="0">
                <a:solidFill>
                  <a:srgbClr val="000000"/>
                </a:solidFill>
                <a:latin typeface="+mn-lt"/>
                <a:ea typeface="Calibri" pitchFamily="34" charset="0"/>
                <a:cs typeface="Arial" pitchFamily="34" charset="0"/>
              </a:rPr>
              <a:t> </a:t>
            </a:r>
            <a:r>
              <a:rPr lang="de-CH" altLang="en-US" sz="1000" i="1" dirty="0" err="1">
                <a:solidFill>
                  <a:srgbClr val="000000"/>
                </a:solidFill>
                <a:latin typeface="+mn-lt"/>
                <a:ea typeface="Calibri" pitchFamily="34" charset="0"/>
                <a:cs typeface="Arial" pitchFamily="34" charset="0"/>
              </a:rPr>
              <a:t>the</a:t>
            </a:r>
            <a:r>
              <a:rPr lang="de-CH" altLang="en-US" sz="1000" i="1" dirty="0">
                <a:solidFill>
                  <a:srgbClr val="000000"/>
                </a:solidFill>
                <a:latin typeface="+mn-lt"/>
                <a:ea typeface="Calibri" pitchFamily="34" charset="0"/>
                <a:cs typeface="Arial" pitchFamily="34" charset="0"/>
              </a:rPr>
              <a:t> </a:t>
            </a:r>
            <a:r>
              <a:rPr lang="de-CH" altLang="en-US" sz="1000" i="1" dirty="0" err="1">
                <a:solidFill>
                  <a:srgbClr val="000000"/>
                </a:solidFill>
                <a:latin typeface="+mn-lt"/>
                <a:ea typeface="Calibri" pitchFamily="34" charset="0"/>
                <a:cs typeface="Arial" pitchFamily="34" charset="0"/>
              </a:rPr>
              <a:t>health</a:t>
            </a:r>
            <a:r>
              <a:rPr lang="de-CH" altLang="en-US" sz="1000" i="1" dirty="0">
                <a:solidFill>
                  <a:srgbClr val="000000"/>
                </a:solidFill>
                <a:latin typeface="+mn-lt"/>
                <a:ea typeface="Calibri" pitchFamily="34" charset="0"/>
                <a:cs typeface="Arial" pitchFamily="34" charset="0"/>
              </a:rPr>
              <a:t> care,  </a:t>
            </a:r>
            <a:r>
              <a:rPr lang="de-CH" altLang="en-US" sz="1000" i="1" dirty="0" err="1">
                <a:solidFill>
                  <a:srgbClr val="000000"/>
                </a:solidFill>
                <a:latin typeface="+mn-lt"/>
                <a:ea typeface="Calibri" pitchFamily="34" charset="0"/>
                <a:cs typeface="Arial" pitchFamily="34" charset="0"/>
              </a:rPr>
              <a:t>education</a:t>
            </a:r>
            <a:r>
              <a:rPr lang="de-CH" altLang="en-US" sz="1000" i="1" dirty="0">
                <a:solidFill>
                  <a:srgbClr val="000000"/>
                </a:solidFill>
                <a:latin typeface="+mn-lt"/>
                <a:ea typeface="Calibri" pitchFamily="34" charset="0"/>
                <a:cs typeface="Arial" pitchFamily="34" charset="0"/>
              </a:rPr>
              <a:t>, </a:t>
            </a:r>
            <a:r>
              <a:rPr lang="de-CH" altLang="en-US" sz="1000" i="1" dirty="0" err="1">
                <a:solidFill>
                  <a:srgbClr val="000000"/>
                </a:solidFill>
                <a:latin typeface="+mn-lt"/>
                <a:ea typeface="Calibri" pitchFamily="34" charset="0"/>
                <a:cs typeface="Arial" pitchFamily="34" charset="0"/>
              </a:rPr>
              <a:t>and</a:t>
            </a:r>
            <a:r>
              <a:rPr lang="de-CH" altLang="en-US" sz="1000" i="1" dirty="0">
                <a:solidFill>
                  <a:srgbClr val="000000"/>
                </a:solidFill>
                <a:latin typeface="+mn-lt"/>
                <a:ea typeface="Calibri" pitchFamily="34" charset="0"/>
                <a:cs typeface="Arial" pitchFamily="34" charset="0"/>
              </a:rPr>
              <a:t> </a:t>
            </a:r>
            <a:r>
              <a:rPr lang="de-CH" altLang="en-US" sz="1000" i="1" dirty="0" err="1">
                <a:solidFill>
                  <a:srgbClr val="000000"/>
                </a:solidFill>
                <a:latin typeface="+mn-lt"/>
                <a:ea typeface="Calibri" pitchFamily="34" charset="0"/>
                <a:cs typeface="Arial" pitchFamily="34" charset="0"/>
              </a:rPr>
              <a:t>administration</a:t>
            </a:r>
            <a:r>
              <a:rPr lang="de-CH" altLang="en-US" sz="1000" i="1" dirty="0">
                <a:solidFill>
                  <a:srgbClr val="000000"/>
                </a:solidFill>
                <a:latin typeface="+mn-lt"/>
                <a:ea typeface="Calibri" pitchFamily="34" charset="0"/>
                <a:cs typeface="Arial" pitchFamily="34" charset="0"/>
              </a:rPr>
              <a:t> </a:t>
            </a:r>
            <a:r>
              <a:rPr lang="de-CH" altLang="en-US" sz="1000" i="1" dirty="0" err="1">
                <a:solidFill>
                  <a:srgbClr val="000000"/>
                </a:solidFill>
                <a:latin typeface="+mn-lt"/>
                <a:ea typeface="Calibri" pitchFamily="34" charset="0"/>
                <a:cs typeface="Arial" pitchFamily="34" charset="0"/>
              </a:rPr>
              <a:t>sectors</a:t>
            </a:r>
            <a:r>
              <a:rPr lang="de-CH" altLang="en-US" sz="1000" i="1" dirty="0">
                <a:solidFill>
                  <a:srgbClr val="000000"/>
                </a:solidFill>
                <a:latin typeface="+mn-lt"/>
                <a:ea typeface="Calibri" pitchFamily="34" charset="0"/>
                <a:cs typeface="Arial" pitchFamily="34" charset="0"/>
              </a:rPr>
              <a:t>)</a:t>
            </a:r>
            <a:endParaRPr lang="de-CH" altLang="en-US" sz="1000" i="1" dirty="0">
              <a:latin typeface="+mn-lt"/>
            </a:endParaRPr>
          </a:p>
        </p:txBody>
      </p:sp>
      <p:sp>
        <p:nvSpPr>
          <p:cNvPr id="2" name="Date Placeholder 1"/>
          <p:cNvSpPr>
            <a:spLocks noGrp="1"/>
          </p:cNvSpPr>
          <p:nvPr>
            <p:ph type="dt" sz="half" idx="10"/>
          </p:nvPr>
        </p:nvSpPr>
        <p:spPr/>
        <p:txBody>
          <a:bodyPr/>
          <a:lstStyle/>
          <a:p>
            <a:pPr>
              <a:defRPr/>
            </a:pPr>
            <a:r>
              <a:rPr lang="de-DE" smtClean="0"/>
              <a:t>27.06.2018</a:t>
            </a:r>
            <a:endParaRPr lang="de-CH"/>
          </a:p>
        </p:txBody>
      </p:sp>
      <p:sp>
        <p:nvSpPr>
          <p:cNvPr id="3" name="Footer Placeholder 2"/>
          <p:cNvSpPr>
            <a:spLocks noGrp="1"/>
          </p:cNvSpPr>
          <p:nvPr>
            <p:ph type="ftr" sz="quarter" idx="12"/>
          </p:nvPr>
        </p:nvSpPr>
        <p:spPr>
          <a:xfrm>
            <a:off x="250949" y="6289676"/>
            <a:ext cx="7456763" cy="468312"/>
          </a:xfrm>
        </p:spPr>
        <p:txBody>
          <a:bodyPr/>
          <a:lstStyle/>
          <a:p>
            <a:r>
              <a:rPr lang="en-US" sz="900" smtClean="0"/>
              <a:t>ETHZ/KOF – CEMETS Kick Off Meeting</a:t>
            </a:r>
            <a:endParaRPr lang="de-CH" sz="900" dirty="0"/>
          </a:p>
        </p:txBody>
      </p:sp>
    </p:spTree>
    <p:extLst>
      <p:ext uri="{BB962C8B-B14F-4D97-AF65-F5344CB8AC3E}">
        <p14:creationId xmlns:p14="http://schemas.microsoft.com/office/powerpoint/2010/main" val="39948816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kof_pra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of_pra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office theme</Template>
  <TotalTime>140</TotalTime>
  <Words>909</Words>
  <Application>Microsoft Office PowerPoint</Application>
  <PresentationFormat>On-screen Show (4:3)</PresentationFormat>
  <Paragraphs>184</Paragraphs>
  <Slides>14</Slides>
  <Notes>5</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21" baseType="lpstr">
      <vt:lpstr>ＭＳ Ｐゴシック</vt:lpstr>
      <vt:lpstr>Arial</vt:lpstr>
      <vt:lpstr>Calibri</vt:lpstr>
      <vt:lpstr>Calibri Light</vt:lpstr>
      <vt:lpstr>Wingdings</vt:lpstr>
      <vt:lpstr>Office Theme</vt:lpstr>
      <vt:lpstr>Microsoft Excel Chart</vt:lpstr>
      <vt:lpstr>California Dreaming</vt:lpstr>
      <vt:lpstr>PowerPoint Presentation</vt:lpstr>
      <vt:lpstr>PowerPoint Presentation</vt:lpstr>
      <vt:lpstr>The success of VET/PET in Switzerland Dual VET: Connecting Theory and Practice</vt:lpstr>
      <vt:lpstr>Apprentice satisfaction with choice of occupation</vt:lpstr>
      <vt:lpstr>Public-Private-Partnership: Setting stimulating incentives for VET success  </vt:lpstr>
      <vt:lpstr>PowerPoint Presentation</vt:lpstr>
      <vt:lpstr>PowerPoint Presentation</vt:lpstr>
      <vt:lpstr>PowerPoint Presentation</vt:lpstr>
      <vt:lpstr>From Compulsory Education to VET</vt:lpstr>
      <vt:lpstr>PowerPoint Presentation</vt:lpstr>
      <vt:lpstr>PowerPoint Presentation</vt:lpstr>
      <vt:lpstr>What might a CA Youth Apprenticeship System look like?</vt:lpstr>
      <vt:lpstr>QUESTIONS?   Thanks for your time!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Abigail Sotelo</dc:creator>
  <cp:lastModifiedBy>Abigail Sotelo</cp:lastModifiedBy>
  <cp:revision>6</cp:revision>
  <dcterms:created xsi:type="dcterms:W3CDTF">2018-07-24T21:54:30Z</dcterms:created>
  <dcterms:modified xsi:type="dcterms:W3CDTF">2018-07-25T00:15:28Z</dcterms:modified>
</cp:coreProperties>
</file>